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4"/>
  </p:notesMasterIdLst>
  <p:handoutMasterIdLst>
    <p:handoutMasterId r:id="rId65"/>
  </p:handoutMasterIdLst>
  <p:sldIdLst>
    <p:sldId id="274" r:id="rId2"/>
    <p:sldId id="276" r:id="rId3"/>
    <p:sldId id="530" r:id="rId4"/>
    <p:sldId id="621" r:id="rId5"/>
    <p:sldId id="622" r:id="rId6"/>
    <p:sldId id="623" r:id="rId7"/>
    <p:sldId id="624" r:id="rId8"/>
    <p:sldId id="625" r:id="rId9"/>
    <p:sldId id="626" r:id="rId10"/>
    <p:sldId id="627" r:id="rId11"/>
    <p:sldId id="628" r:id="rId12"/>
    <p:sldId id="629" r:id="rId13"/>
    <p:sldId id="630" r:id="rId14"/>
    <p:sldId id="447" r:id="rId15"/>
    <p:sldId id="631" r:id="rId16"/>
    <p:sldId id="632" r:id="rId17"/>
    <p:sldId id="633" r:id="rId18"/>
    <p:sldId id="637" r:id="rId19"/>
    <p:sldId id="638" r:id="rId20"/>
    <p:sldId id="639" r:id="rId21"/>
    <p:sldId id="640" r:id="rId22"/>
    <p:sldId id="641" r:id="rId23"/>
    <p:sldId id="643" r:id="rId24"/>
    <p:sldId id="642" r:id="rId25"/>
    <p:sldId id="659" r:id="rId26"/>
    <p:sldId id="634" r:id="rId27"/>
    <p:sldId id="513" r:id="rId28"/>
    <p:sldId id="514" r:id="rId29"/>
    <p:sldId id="635" r:id="rId30"/>
    <p:sldId id="636" r:id="rId31"/>
    <p:sldId id="517" r:id="rId32"/>
    <p:sldId id="519" r:id="rId33"/>
    <p:sldId id="522" r:id="rId34"/>
    <p:sldId id="520" r:id="rId35"/>
    <p:sldId id="523" r:id="rId36"/>
    <p:sldId id="524" r:id="rId37"/>
    <p:sldId id="610" r:id="rId38"/>
    <p:sldId id="611" r:id="rId39"/>
    <p:sldId id="531" r:id="rId40"/>
    <p:sldId id="532" r:id="rId41"/>
    <p:sldId id="533" r:id="rId42"/>
    <p:sldId id="644" r:id="rId43"/>
    <p:sldId id="651" r:id="rId44"/>
    <p:sldId id="652" r:id="rId45"/>
    <p:sldId id="653" r:id="rId46"/>
    <p:sldId id="646" r:id="rId47"/>
    <p:sldId id="645" r:id="rId48"/>
    <p:sldId id="648" r:id="rId49"/>
    <p:sldId id="521" r:id="rId50"/>
    <p:sldId id="647" r:id="rId51"/>
    <p:sldId id="649" r:id="rId52"/>
    <p:sldId id="650" r:id="rId53"/>
    <p:sldId id="654" r:id="rId54"/>
    <p:sldId id="657" r:id="rId55"/>
    <p:sldId id="658" r:id="rId56"/>
    <p:sldId id="655" r:id="rId57"/>
    <p:sldId id="349" r:id="rId58"/>
    <p:sldId id="528" r:id="rId59"/>
    <p:sldId id="492" r:id="rId60"/>
    <p:sldId id="493" r:id="rId61"/>
    <p:sldId id="529" r:id="rId62"/>
    <p:sldId id="40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Security Fundamentals" id="{1735E3C9-2C13-4DE1-9584-842098D14E6F}">
          <p14:sldIdLst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447"/>
            <p14:sldId id="631"/>
            <p14:sldId id="632"/>
            <p14:sldId id="633"/>
            <p14:sldId id="637"/>
            <p14:sldId id="638"/>
            <p14:sldId id="639"/>
            <p14:sldId id="640"/>
            <p14:sldId id="641"/>
            <p14:sldId id="643"/>
            <p14:sldId id="642"/>
            <p14:sldId id="659"/>
            <p14:sldId id="634"/>
          </p14:sldIdLst>
        </p14:section>
        <p14:section name="Identity" id="{93B376F0-EDEE-4B7E-A919-49F8BE6BF414}">
          <p14:sldIdLst>
            <p14:sldId id="513"/>
            <p14:sldId id="514"/>
            <p14:sldId id="635"/>
            <p14:sldId id="636"/>
            <p14:sldId id="517"/>
            <p14:sldId id="519"/>
            <p14:sldId id="522"/>
            <p14:sldId id="520"/>
            <p14:sldId id="523"/>
            <p14:sldId id="524"/>
            <p14:sldId id="610"/>
            <p14:sldId id="611"/>
            <p14:sldId id="531"/>
            <p14:sldId id="532"/>
            <p14:sldId id="533"/>
            <p14:sldId id="644"/>
            <p14:sldId id="651"/>
            <p14:sldId id="652"/>
            <p14:sldId id="653"/>
          </p14:sldIdLst>
        </p14:section>
        <p14:section name="Scaffolding Identity" id="{D081826D-FE19-4DB9-90F1-BA1FC518C88C}">
          <p14:sldIdLst>
            <p14:sldId id="646"/>
            <p14:sldId id="645"/>
            <p14:sldId id="648"/>
            <p14:sldId id="521"/>
            <p14:sldId id="647"/>
            <p14:sldId id="649"/>
            <p14:sldId id="650"/>
            <p14:sldId id="654"/>
            <p14:sldId id="657"/>
            <p14:sldId id="658"/>
            <p14:sldId id="655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403" autoAdjust="0"/>
  </p:normalViewPr>
  <p:slideViewPr>
    <p:cSldViewPr snapToGrid="0" showGuides="1">
      <p:cViewPr>
        <p:scale>
          <a:sx n="80" d="100"/>
          <a:sy n="80" d="100"/>
        </p:scale>
        <p:origin x="288" y="2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20.11.2018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3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3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5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github.com/aspnet/Docs/tree/live/aspnetcore/security/gdpr/sample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16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11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5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1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19.png"/><Relationship Id="rId10" Type="http://schemas.openxmlformats.org/officeDocument/2006/relationships/image" Target="../media/image11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11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20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24.gif"/><Relationship Id="rId5" Type="http://schemas.openxmlformats.org/officeDocument/2006/relationships/image" Target="../media/image121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23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51.svg"/><Relationship Id="rId12" Type="http://schemas.openxmlformats.org/officeDocument/2006/relationships/image" Target="../media/image73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72.svg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 fontScale="85000" lnSpcReduction="10000"/>
          </a:bodyPr>
          <a:lstStyle/>
          <a:p>
            <a:r>
              <a:rPr lang="en-US" noProof="1"/>
              <a:t>SQL Injection, XSS, CSRF, Authentication, Authorization, Identity, GDPR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Security &amp; Identity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B7C16-55B3-44B9-BE76-11340C87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936473"/>
            <a:ext cx="5657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E647C-6B1B-4F2D-9082-2CA84EE17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Usual search (no </a:t>
            </a:r>
            <a:r>
              <a:rPr lang="en-US" sz="3000" b="1" dirty="0">
                <a:solidFill>
                  <a:schemeClr val="bg1"/>
                </a:solidFill>
              </a:rPr>
              <a:t>SQL injection</a:t>
            </a:r>
            <a:r>
              <a:rPr lang="en-US" sz="3000" dirty="0"/>
              <a:t>):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SQL-injected search (matches </a:t>
            </a:r>
            <a:r>
              <a:rPr lang="en-US" sz="3000" b="1" dirty="0">
                <a:solidFill>
                  <a:schemeClr val="bg1"/>
                </a:solidFill>
              </a:rPr>
              <a:t>all records</a:t>
            </a:r>
            <a:r>
              <a:rPr lang="en-US" sz="3000" dirty="0"/>
              <a:t>):</a:t>
            </a:r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SQL-injected </a:t>
            </a:r>
            <a:r>
              <a:rPr lang="en-US" sz="3000" b="1" dirty="0">
                <a:solidFill>
                  <a:schemeClr val="bg1"/>
                </a:solidFill>
              </a:rPr>
              <a:t>INSERT</a:t>
            </a:r>
            <a:r>
              <a:rPr lang="en-US" sz="3000" dirty="0"/>
              <a:t> command:</a:t>
            </a:r>
            <a:endParaRPr lang="bg-BG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BC9C9D-66BA-4485-9B33-96D76493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8D95CAA-3A48-42B7-88FD-3711BBE4B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2458916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Nikolay.IT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C5FEC4B-F8EC-4C34-BFB9-BBC4BC588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3763108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%%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44A0157-9AF5-48C2-B864-F2ED4D6EE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5473861"/>
            <a:ext cx="804545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LIKE '%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INSERT INTO Messages(MessageText, MessageDate) VALUES ('Hacked!!!', '1.1.1980') --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9084FC0-CA52-4000-9FD1-3455A263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051" y="4339772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' or 1=1 --</a:t>
            </a:r>
            <a:r>
              <a:rPr lang="en-US" b="1" noProof="1"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b="1" noProof="1"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F1CEB-4A01-48E0-9FED-45AFA06FF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49" y="2027395"/>
            <a:ext cx="2312377" cy="2312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AFA228-B2FB-4375-A322-8E8415DC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85" y="4688800"/>
            <a:ext cx="2983230" cy="15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0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5BDDB-2B2D-4E68-B5FE-B980FFD5C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561125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Original SQL Query: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Setting username to </a:t>
            </a:r>
            <a:r>
              <a:rPr lang="en-US" sz="3000" b="1" dirty="0">
                <a:solidFill>
                  <a:schemeClr val="bg1"/>
                </a:solidFill>
              </a:rPr>
              <a:t>John</a:t>
            </a:r>
            <a:r>
              <a:rPr lang="en-US" sz="3000" dirty="0"/>
              <a:t> &amp; password to </a:t>
            </a:r>
            <a:r>
              <a:rPr lang="en-US" sz="3000" b="1" dirty="0">
                <a:solidFill>
                  <a:schemeClr val="bg1"/>
                </a:solidFill>
              </a:rPr>
              <a:t>' OR '1'= '1 </a:t>
            </a:r>
            <a:r>
              <a:rPr lang="en-US" sz="3000" dirty="0"/>
              <a:t>produces</a:t>
            </a:r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The result:</a:t>
            </a:r>
          </a:p>
          <a:p>
            <a:pPr lvl="1"/>
            <a:r>
              <a:rPr lang="en-US" sz="3000" dirty="0"/>
              <a:t>The user with </a:t>
            </a:r>
            <a:r>
              <a:rPr lang="en-US" sz="3000" b="1" dirty="0">
                <a:solidFill>
                  <a:schemeClr val="bg1"/>
                </a:solidFill>
              </a:rPr>
              <a:t>username</a:t>
            </a:r>
            <a:r>
              <a:rPr lang="en-US" sz="3000" dirty="0"/>
              <a:t> – “</a:t>
            </a:r>
            <a:r>
              <a:rPr lang="en-US" sz="3000" b="1" dirty="0">
                <a:solidFill>
                  <a:schemeClr val="bg1"/>
                </a:solidFill>
              </a:rPr>
              <a:t>Admin</a:t>
            </a:r>
            <a:r>
              <a:rPr lang="en-US" sz="3000" dirty="0"/>
              <a:t>” will login </a:t>
            </a:r>
            <a:r>
              <a:rPr lang="en-US" sz="3000" b="1" dirty="0">
                <a:solidFill>
                  <a:schemeClr val="bg1"/>
                </a:solidFill>
              </a:rPr>
              <a:t>WITHOUT</a:t>
            </a:r>
            <a:r>
              <a:rPr lang="en-US" sz="3000" dirty="0"/>
              <a:t> password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pass query</a:t>
            </a:r>
            <a:r>
              <a:rPr lang="en-US" sz="3000" dirty="0"/>
              <a:t> will turn into an </a:t>
            </a:r>
            <a:r>
              <a:rPr lang="en-US" sz="3000" b="1" dirty="0">
                <a:solidFill>
                  <a:schemeClr val="bg1"/>
                </a:solidFill>
              </a:rPr>
              <a:t>bool</a:t>
            </a:r>
            <a:r>
              <a:rPr lang="en-US" sz="3000" dirty="0"/>
              <a:t> expression which is </a:t>
            </a:r>
            <a:r>
              <a:rPr lang="en-US" sz="3000" b="1" dirty="0">
                <a:solidFill>
                  <a:schemeClr val="bg1"/>
                </a:solidFill>
              </a:rPr>
              <a:t>always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54F123-F397-432A-B4D4-A7BE20D5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E7FD-2A0B-4BAC-8993-6ED38082A9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3A5765-FB98-4178-A06A-5C9C06D3B0BF}"/>
              </a:ext>
            </a:extLst>
          </p:cNvPr>
          <p:cNvSpPr>
            <a:spLocks noGrp="1"/>
          </p:cNvSpPr>
          <p:nvPr/>
        </p:nvSpPr>
        <p:spPr>
          <a:xfrm>
            <a:off x="709247" y="2074183"/>
            <a:ext cx="10857165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String sqlQuery = "</a:t>
            </a:r>
            <a:r>
              <a:rPr lang="en-US" noProof="1">
                <a:solidFill>
                  <a:schemeClr val="bg1"/>
                </a:solidFill>
                <a:effectLst/>
              </a:rPr>
              <a:t>SELECT * FROM user WHERE name = '</a:t>
            </a:r>
            <a:r>
              <a:rPr lang="en-US" noProof="1">
                <a:solidFill>
                  <a:schemeClr val="tx1"/>
                </a:solidFill>
                <a:effectLst/>
              </a:rPr>
              <a:t>" + username + </a:t>
            </a:r>
            <a:r>
              <a:rPr lang="en-US" noProof="1">
                <a:solidFill>
                  <a:schemeClr val="bg1"/>
                </a:solidFill>
                <a:effectLst/>
              </a:rPr>
              <a:t>"' AND pass='</a:t>
            </a:r>
            <a:r>
              <a:rPr lang="en-US" noProof="1">
                <a:solidFill>
                  <a:schemeClr val="tx1"/>
                </a:solidFill>
                <a:effectLst/>
              </a:rPr>
              <a:t>" + password + "</a:t>
            </a:r>
            <a:r>
              <a:rPr lang="en-US" noProof="1">
                <a:solidFill>
                  <a:schemeClr val="bg1"/>
                </a:solidFill>
                <a:effectLst/>
              </a:rPr>
              <a:t>'</a:t>
            </a:r>
            <a:r>
              <a:rPr lang="en-US" noProof="1">
                <a:solidFill>
                  <a:schemeClr val="tx1"/>
                </a:solidFill>
                <a:effectLst/>
              </a:rPr>
              <a:t>";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24AF06C-C557-4544-9B4C-BBD4FDA8142E}"/>
              </a:ext>
            </a:extLst>
          </p:cNvPr>
          <p:cNvSpPr txBox="1">
            <a:spLocks/>
          </p:cNvSpPr>
          <p:nvPr/>
        </p:nvSpPr>
        <p:spPr>
          <a:xfrm>
            <a:off x="709247" y="3721989"/>
            <a:ext cx="10857164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String sqlQuery = SELECT * FROM user WHERE name = '</a:t>
            </a:r>
            <a:r>
              <a:rPr lang="en-US" noProof="1">
                <a:solidFill>
                  <a:schemeClr val="bg1"/>
                </a:solidFill>
                <a:effectLst/>
              </a:rPr>
              <a:t>Admin</a:t>
            </a:r>
            <a:r>
              <a:rPr lang="en-US" noProof="1">
                <a:solidFill>
                  <a:schemeClr val="tx1"/>
                </a:solidFill>
                <a:effectLst/>
              </a:rPr>
              <a:t>' AND </a:t>
            </a:r>
            <a:br>
              <a:rPr lang="en-US" noProof="1">
                <a:solidFill>
                  <a:schemeClr val="tx1"/>
                </a:solidFill>
                <a:effectLst/>
              </a:rPr>
            </a:br>
            <a:r>
              <a:rPr lang="en-US" noProof="1">
                <a:solidFill>
                  <a:schemeClr val="tx1"/>
                </a:solidFill>
                <a:effectLst/>
              </a:rPr>
              <a:t>pass='</a:t>
            </a:r>
            <a:r>
              <a:rPr lang="en-US" noProof="1">
                <a:solidFill>
                  <a:schemeClr val="bg1"/>
                </a:solidFill>
                <a:effectLst/>
              </a:rPr>
              <a:t>' OR '1'='1</a:t>
            </a:r>
            <a:r>
              <a:rPr lang="en-US" noProof="1">
                <a:solidFill>
                  <a:schemeClr val="tx1"/>
                </a:solidFill>
                <a:effectLst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54344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3FE02-C8CC-4307-97D2-38B2977B4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566471"/>
            <a:ext cx="10961783" cy="768084"/>
          </a:xfrm>
        </p:spPr>
        <p:txBody>
          <a:bodyPr/>
          <a:lstStyle/>
          <a:p>
            <a:r>
              <a:rPr lang="en-US" dirty="0"/>
              <a:t>Cross Site Scripting (XSS)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0AE2-3B11-4032-87A5-72DE2FFE5C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DC5D4-E332-4F1A-BD80-FC2F66D27682}"/>
              </a:ext>
            </a:extLst>
          </p:cNvPr>
          <p:cNvSpPr txBox="1"/>
          <p:nvPr/>
        </p:nvSpPr>
        <p:spPr>
          <a:xfrm>
            <a:off x="4939616" y="1734923"/>
            <a:ext cx="2312765" cy="18262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solidFill>
                  <a:schemeClr val="bg2"/>
                </a:solidFill>
              </a:rPr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79067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0DE57-6C9B-431F-9B08-C33D0340A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502" y="1196125"/>
            <a:ext cx="11818096" cy="520106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Cross-site scripting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</a:rPr>
              <a:t>XSS</a:t>
            </a:r>
            <a:r>
              <a:rPr lang="en-US" sz="3200" dirty="0"/>
              <a:t>) is a common vulnerability in Web apps</a:t>
            </a:r>
          </a:p>
          <a:p>
            <a:r>
              <a:rPr lang="en-US" sz="3200" dirty="0"/>
              <a:t>Web applications display a JavaScript code </a:t>
            </a:r>
          </a:p>
          <a:p>
            <a:pPr lvl="1"/>
            <a:r>
              <a:rPr lang="en-US" sz="3000" dirty="0"/>
              <a:t>Executed at the </a:t>
            </a:r>
            <a:r>
              <a:rPr lang="en-US" sz="3000" b="1" dirty="0">
                <a:solidFill>
                  <a:schemeClr val="bg1"/>
                </a:solidFill>
              </a:rPr>
              <a:t>client</a:t>
            </a:r>
            <a:r>
              <a:rPr lang="en-US" sz="3000" dirty="0"/>
              <a:t>'s </a:t>
            </a:r>
            <a:r>
              <a:rPr lang="en-US" sz="3000" b="1" dirty="0">
                <a:solidFill>
                  <a:schemeClr val="bg1"/>
                </a:solidFill>
              </a:rPr>
              <a:t>browser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Crackers</a:t>
            </a:r>
            <a:r>
              <a:rPr lang="en-US" sz="3000" dirty="0"/>
              <a:t> could take control over </a:t>
            </a:r>
            <a:r>
              <a:rPr lang="en-US" sz="3000" b="1" dirty="0">
                <a:solidFill>
                  <a:schemeClr val="bg1"/>
                </a:solidFill>
              </a:rPr>
              <a:t>sessions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cookies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passwords</a:t>
            </a:r>
            <a:r>
              <a:rPr lang="en-US" sz="3000" dirty="0"/>
              <a:t>, etc.</a:t>
            </a:r>
            <a:endParaRPr lang="en-US" sz="3200" dirty="0"/>
          </a:p>
          <a:p>
            <a:r>
              <a:rPr lang="en-US" sz="3200" dirty="0"/>
              <a:t>How to prevent from </a:t>
            </a:r>
            <a:r>
              <a:rPr lang="en-US" sz="3200" b="1" dirty="0">
                <a:solidFill>
                  <a:schemeClr val="bg1"/>
                </a:solidFill>
              </a:rPr>
              <a:t>XSS</a:t>
            </a:r>
            <a:r>
              <a:rPr lang="en-US" sz="3200" dirty="0"/>
              <a:t>?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Validate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user input </a:t>
            </a:r>
            <a:r>
              <a:rPr lang="en-US" sz="3000" dirty="0"/>
              <a:t>(built-in in ASP.NET Core)</a:t>
            </a:r>
          </a:p>
          <a:p>
            <a:pPr lvl="1"/>
            <a:r>
              <a:rPr lang="en-US" sz="3000" dirty="0"/>
              <a:t>Perform </a:t>
            </a:r>
            <a:r>
              <a:rPr lang="en-US" sz="3000" b="1" dirty="0">
                <a:solidFill>
                  <a:schemeClr val="bg1"/>
                </a:solidFill>
              </a:rPr>
              <a:t>HTML escaping </a:t>
            </a:r>
            <a:r>
              <a:rPr lang="en-US" sz="3000" dirty="0"/>
              <a:t>when displaying text data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D4C54-9F7C-4A55-B1CD-6D31BFF4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D2556-CCBD-4B25-88D1-75CF85415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71"/>
          <a:stretch/>
        </p:blipFill>
        <p:spPr>
          <a:xfrm>
            <a:off x="9230268" y="4527601"/>
            <a:ext cx="2771330" cy="1537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0E8A2-6A55-4A16-A2C2-84ABB1A8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69" y="1740388"/>
            <a:ext cx="2896331" cy="1448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860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8B2B36-144B-42C0-9B85-5E66C2A6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53" y="994196"/>
            <a:ext cx="2140908" cy="18625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Cross-site scripting </a:t>
            </a:r>
            <a:r>
              <a:rPr lang="en-US" dirty="0"/>
              <a:t>attack</a:t>
            </a:r>
          </a:p>
          <a:p>
            <a:pPr lvl="1"/>
            <a:r>
              <a:rPr lang="en-US" dirty="0"/>
              <a:t>Cookie theft</a:t>
            </a:r>
          </a:p>
          <a:p>
            <a:pPr lvl="1"/>
            <a:r>
              <a:rPr lang="en-US" dirty="0"/>
              <a:t>Account hijacking</a:t>
            </a:r>
          </a:p>
          <a:p>
            <a:pPr lvl="1"/>
            <a:r>
              <a:rPr lang="en-US" dirty="0"/>
              <a:t>Modify content</a:t>
            </a:r>
          </a:p>
          <a:p>
            <a:pPr lvl="1"/>
            <a:r>
              <a:rPr lang="en-US" dirty="0"/>
              <a:t>Modify user settings</a:t>
            </a:r>
          </a:p>
          <a:p>
            <a:pPr lvl="1"/>
            <a:r>
              <a:rPr lang="en-US" dirty="0"/>
              <a:t>Download malware</a:t>
            </a:r>
          </a:p>
          <a:p>
            <a:pPr lvl="1"/>
            <a:r>
              <a:rPr lang="en-US" dirty="0"/>
              <a:t>Submit CRSF attack</a:t>
            </a:r>
          </a:p>
          <a:p>
            <a:pPr lvl="1"/>
            <a:r>
              <a:rPr lang="en-US" dirty="0"/>
              <a:t>Password prompt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6" y="1066806"/>
            <a:ext cx="1905715" cy="1905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46" y="4736982"/>
            <a:ext cx="1905715" cy="1905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189" y="2964887"/>
            <a:ext cx="2314368" cy="2370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0293797">
            <a:off x="7555268" y="4070104"/>
            <a:ext cx="2667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Submits  script on an unsafe form</a:t>
            </a:r>
          </a:p>
        </p:txBody>
      </p:sp>
      <p:sp>
        <p:nvSpPr>
          <p:cNvPr id="16" name="TextBox 15"/>
          <p:cNvSpPr txBox="1"/>
          <p:nvPr/>
        </p:nvSpPr>
        <p:spPr>
          <a:xfrm rot="1857215">
            <a:off x="8062764" y="1876693"/>
            <a:ext cx="273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Execute the script  on visiting the page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60B63C-C69C-4329-B359-8C001BA0B13A}"/>
              </a:ext>
            </a:extLst>
          </p:cNvPr>
          <p:cNvSpPr/>
          <p:nvPr/>
        </p:nvSpPr>
        <p:spPr bwMode="auto">
          <a:xfrm rot="20228161">
            <a:off x="8353275" y="4813629"/>
            <a:ext cx="1607598" cy="35531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FF019F-4062-4C20-AD60-00D710446770}"/>
              </a:ext>
            </a:extLst>
          </p:cNvPr>
          <p:cNvSpPr/>
          <p:nvPr/>
        </p:nvSpPr>
        <p:spPr bwMode="auto">
          <a:xfrm rot="12704494">
            <a:off x="8400666" y="2679128"/>
            <a:ext cx="1607598" cy="35531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962CBC-D4DB-4670-AC9D-F2EF862C6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38" y="2241567"/>
            <a:ext cx="1439062" cy="9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6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4" grpId="0" animBg="1"/>
      <p:bldP spid="14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123E3D-F242-46EA-8703-C594B59FD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6981"/>
            <a:ext cx="11897966" cy="57501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ASP.NET Core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secures you against </a:t>
            </a:r>
            <a:r>
              <a:rPr lang="en-US" b="1" dirty="0">
                <a:solidFill>
                  <a:schemeClr val="bg1"/>
                </a:solidFill>
              </a:rPr>
              <a:t>XSS</a:t>
            </a:r>
            <a:r>
              <a:rPr lang="en-US" dirty="0"/>
              <a:t> to the maximum possible</a:t>
            </a:r>
          </a:p>
          <a:p>
            <a:pPr lvl="1"/>
            <a:r>
              <a:rPr lang="en-US" dirty="0"/>
              <a:t>If you decide to break it, you most probably will succeed</a:t>
            </a:r>
          </a:p>
          <a:p>
            <a:r>
              <a:rPr lang="en-US" dirty="0"/>
              <a:t>There are several rules you must follow to be secured:</a:t>
            </a:r>
          </a:p>
          <a:p>
            <a:pPr lvl="1"/>
            <a:r>
              <a:rPr lang="en-US" dirty="0"/>
              <a:t>Never put untrusted data into your HTML input</a:t>
            </a:r>
          </a:p>
          <a:p>
            <a:pPr lvl="1"/>
            <a:r>
              <a:rPr lang="en-US" dirty="0"/>
              <a:t>Before putting untrusted data somewhere, ensure it is secured</a:t>
            </a:r>
          </a:p>
          <a:p>
            <a:pPr lvl="2"/>
            <a:r>
              <a:rPr lang="en-US" dirty="0"/>
              <a:t>Encoded, Parsed, Validated, Checked for malicious contents</a:t>
            </a:r>
          </a:p>
          <a:p>
            <a:pPr lvl="1"/>
            <a:r>
              <a:rPr lang="en-US" dirty="0"/>
              <a:t>Untrusted data can be inputted anywhere in the application</a:t>
            </a:r>
          </a:p>
          <a:p>
            <a:pPr lvl="2"/>
            <a:r>
              <a:rPr lang="en-US" dirty="0"/>
              <a:t>URLs, HTML Elements, HTML Attributes, JavaScript code etc.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56DA5-5389-4D6A-866A-5BBDA703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88AA-65A5-4126-AAB6-267EFAF10E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0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A8A2B-CC09-4C56-A4DB-1A46B12AA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1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provides you with anything needed to secure your app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Razor</a:t>
            </a:r>
            <a:r>
              <a:rPr lang="en-US" sz="2800" dirty="0"/>
              <a:t> automatically encodes all output sourced from variables</a:t>
            </a:r>
          </a:p>
          <a:p>
            <a:pPr lvl="1"/>
            <a:endParaRPr lang="en-US" sz="2800" dirty="0"/>
          </a:p>
          <a:p>
            <a:pPr marL="609219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You can inject Encoders directly to your Views and use them.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F2FBC-1880-4333-B4D0-CFD74591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ED6B-E69C-4102-8A43-D09A5B923D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E782B34-18E5-4CBB-8D6D-90C64A48ED53}"/>
              </a:ext>
            </a:extLst>
          </p:cNvPr>
          <p:cNvSpPr>
            <a:spLocks noGrp="1"/>
          </p:cNvSpPr>
          <p:nvPr/>
        </p:nvSpPr>
        <p:spPr>
          <a:xfrm>
            <a:off x="519206" y="2505670"/>
            <a:ext cx="5134707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@{ var untrustedInput = "</a:t>
            </a:r>
            <a:r>
              <a:rPr lang="en-US" sz="1800" noProof="1">
                <a:solidFill>
                  <a:schemeClr val="bg1"/>
                </a:solidFill>
                <a:effectLst/>
              </a:rPr>
              <a:t>&lt;\"</a:t>
            </a:r>
            <a:r>
              <a:rPr lang="en-US" sz="1800" noProof="1">
                <a:solidFill>
                  <a:schemeClr val="tx1"/>
                </a:solidFill>
                <a:effectLst/>
              </a:rPr>
              <a:t>123</a:t>
            </a:r>
            <a:r>
              <a:rPr lang="en-US" sz="1800" noProof="1">
                <a:solidFill>
                  <a:schemeClr val="bg1"/>
                </a:solidFill>
                <a:effectLst/>
              </a:rPr>
              <a:t>\"&gt;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"; }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@untrustedInput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DD44B0-B77D-4CC2-BF05-6F587CCBB237}"/>
              </a:ext>
            </a:extLst>
          </p:cNvPr>
          <p:cNvSpPr>
            <a:spLocks noGrp="1"/>
          </p:cNvSpPr>
          <p:nvPr/>
        </p:nvSpPr>
        <p:spPr>
          <a:xfrm>
            <a:off x="7578969" y="2782669"/>
            <a:ext cx="308406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noProof="1">
                <a:solidFill>
                  <a:schemeClr val="bg1"/>
                </a:solidFill>
                <a:effectLst/>
              </a:rPr>
              <a:t>&amp;lt;&amp;quot;</a:t>
            </a:r>
            <a:r>
              <a:rPr lang="fr-FR" sz="1800" noProof="1">
                <a:solidFill>
                  <a:schemeClr val="tx1"/>
                </a:solidFill>
                <a:effectLst/>
              </a:rPr>
              <a:t>123</a:t>
            </a:r>
            <a:r>
              <a:rPr lang="fr-FR" sz="1800" noProof="1">
                <a:solidFill>
                  <a:schemeClr val="bg1"/>
                </a:solidFill>
                <a:effectLst/>
              </a:rPr>
              <a:t>&amp;quot;&amp;gt;</a:t>
            </a:r>
            <a:endParaRPr lang="en-US" sz="1800" noProof="1"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4AF40C-9E5F-4F74-B67B-8FDF7D259BA2}"/>
              </a:ext>
            </a:extLst>
          </p:cNvPr>
          <p:cNvSpPr>
            <a:spLocks noGrp="1"/>
          </p:cNvSpPr>
          <p:nvPr/>
        </p:nvSpPr>
        <p:spPr>
          <a:xfrm>
            <a:off x="519206" y="4146868"/>
            <a:ext cx="6960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@using System.Text.Encodings.Web;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@</a:t>
            </a:r>
            <a:r>
              <a:rPr lang="en-US" sz="1800" noProof="1">
                <a:solidFill>
                  <a:schemeClr val="bg1"/>
                </a:solidFill>
                <a:effectLst/>
              </a:rPr>
              <a:t>inject</a:t>
            </a:r>
            <a:r>
              <a:rPr lang="en-US" sz="1800" noProof="1">
                <a:solidFill>
                  <a:schemeClr val="tx1"/>
                </a:solidFill>
                <a:effectLst/>
              </a:rPr>
              <a:t> </a:t>
            </a:r>
            <a:r>
              <a:rPr lang="en-US" sz="1800" noProof="1">
                <a:solidFill>
                  <a:schemeClr val="bg1"/>
                </a:solidFill>
                <a:effectLst/>
              </a:rPr>
              <a:t>JavaScriptEncoder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encoder;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@{ var untrustedInput = "</a:t>
            </a:r>
            <a:r>
              <a:rPr lang="en-US" sz="1800" noProof="1">
                <a:solidFill>
                  <a:schemeClr val="bg1"/>
                </a:solidFill>
                <a:effectLst/>
              </a:rPr>
              <a:t>&lt;\"</a:t>
            </a:r>
            <a:r>
              <a:rPr lang="en-US" sz="1800" noProof="1">
                <a:solidFill>
                  <a:schemeClr val="tx1"/>
                </a:solidFill>
                <a:effectLst/>
              </a:rPr>
              <a:t>123</a:t>
            </a:r>
            <a:r>
              <a:rPr lang="en-US" sz="1800" noProof="1">
                <a:solidFill>
                  <a:schemeClr val="bg1"/>
                </a:solidFill>
                <a:effectLst/>
              </a:rPr>
              <a:t>\"&gt;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"; }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&lt;script&gt;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document.write("@</a:t>
            </a:r>
            <a:r>
              <a:rPr lang="en-US" sz="1800" noProof="1">
                <a:solidFill>
                  <a:schemeClr val="bg1"/>
                </a:solidFill>
                <a:effectLst/>
              </a:rPr>
              <a:t>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Encode</a:t>
            </a:r>
            <a:r>
              <a:rPr lang="en-US" sz="1800" noProof="1">
                <a:solidFill>
                  <a:schemeClr val="tx1"/>
                </a:solidFill>
                <a:effectLst/>
              </a:rPr>
              <a:t>(untrustedInput)");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&lt;/script&gt;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818A0CD-CA61-41AB-8B23-1250BD9AB9B9}"/>
              </a:ext>
            </a:extLst>
          </p:cNvPr>
          <p:cNvSpPr>
            <a:spLocks noGrp="1"/>
          </p:cNvSpPr>
          <p:nvPr/>
        </p:nvSpPr>
        <p:spPr>
          <a:xfrm>
            <a:off x="7578969" y="4154347"/>
            <a:ext cx="4093825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noProof="1">
                <a:solidFill>
                  <a:schemeClr val="tx1"/>
                </a:solidFill>
                <a:effectLst/>
              </a:rPr>
              <a:t>&lt;script&gt;</a:t>
            </a:r>
          </a:p>
          <a:p>
            <a:r>
              <a:rPr lang="nl-NL" sz="1800" noProof="1">
                <a:solidFill>
                  <a:schemeClr val="tx1"/>
                </a:solidFill>
                <a:effectLst/>
              </a:rPr>
              <a:t>document.write("</a:t>
            </a:r>
            <a:r>
              <a:rPr lang="nl-NL" sz="1800" noProof="1">
                <a:solidFill>
                  <a:schemeClr val="bg1"/>
                </a:solidFill>
                <a:effectLst/>
              </a:rPr>
              <a:t>\u003C\u0022</a:t>
            </a:r>
            <a:r>
              <a:rPr lang="nl-NL" sz="1800" noProof="1">
                <a:solidFill>
                  <a:schemeClr val="tx1"/>
                </a:solidFill>
                <a:effectLst/>
              </a:rPr>
              <a:t>123</a:t>
            </a:r>
            <a:r>
              <a:rPr lang="nl-NL" sz="1800" noProof="1">
                <a:solidFill>
                  <a:schemeClr val="bg1"/>
                </a:solidFill>
                <a:effectLst/>
              </a:rPr>
              <a:t>\u0022\u003E</a:t>
            </a:r>
            <a:r>
              <a:rPr lang="nl-NL" sz="1800" noProof="1"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nl-NL" sz="1800" noProof="1">
                <a:solidFill>
                  <a:schemeClr val="tx1"/>
                </a:solidFill>
                <a:effectLst/>
              </a:rPr>
              <a:t>   &lt;/script&gt;</a:t>
            </a:r>
            <a:endParaRPr lang="en-US" sz="1800" noProof="1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397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705ED3-993C-46EC-AB27-382772F5D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also the </a:t>
            </a:r>
            <a:r>
              <a:rPr lang="en-US" b="1" dirty="0">
                <a:solidFill>
                  <a:schemeClr val="bg1"/>
                </a:solidFill>
              </a:rPr>
              <a:t>Encoders</a:t>
            </a:r>
            <a:r>
              <a:rPr lang="en-US" dirty="0"/>
              <a:t> on the </a:t>
            </a: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dirty="0"/>
              <a:t>, as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2E498-A6E4-48DC-BC3F-837C8EDC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CF6DA-BA66-4F4F-96FD-BB48448626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C7E6F2A-5006-45F4-9F7E-5B5E80119278}"/>
              </a:ext>
            </a:extLst>
          </p:cNvPr>
          <p:cNvSpPr>
            <a:spLocks noGrp="1"/>
          </p:cNvSpPr>
          <p:nvPr/>
        </p:nvSpPr>
        <p:spPr>
          <a:xfrm>
            <a:off x="771708" y="2071883"/>
            <a:ext cx="8343440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public class HomeController : Controller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private readonly </a:t>
            </a:r>
            <a:r>
              <a:rPr lang="en-US" sz="1800" noProof="1">
                <a:solidFill>
                  <a:schemeClr val="bg1"/>
                </a:solidFill>
                <a:effectLst/>
              </a:rPr>
              <a:t>HtmlEncoder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htmlEncoder;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private readonly </a:t>
            </a:r>
            <a:r>
              <a:rPr lang="en-US" sz="1800" noProof="1">
                <a:solidFill>
                  <a:schemeClr val="bg1"/>
                </a:solidFill>
                <a:effectLst/>
              </a:rPr>
              <a:t>JavaScriptEncoder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javaScriptEncoder;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private readonly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UrlEncoder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urlEncoder;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public </a:t>
            </a:r>
            <a:r>
              <a:rPr lang="en-US" sz="1800" noProof="1">
                <a:solidFill>
                  <a:schemeClr val="bg1"/>
                </a:solidFill>
                <a:effectLst/>
              </a:rPr>
              <a:t>HomeController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(HtmlEncoder htmlEncoder,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                      JavaScriptEncoder javascriptEncoder,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                      UrlEncoder urlEncoder)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    this.</a:t>
            </a:r>
            <a:r>
              <a:rPr lang="en-US" sz="1800" noProof="1">
                <a:solidFill>
                  <a:schemeClr val="bg1"/>
                </a:solidFill>
                <a:effectLst/>
              </a:rPr>
              <a:t>htmlEncoder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= htmlEncoder;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    this.</a:t>
            </a:r>
            <a:r>
              <a:rPr lang="en-US" sz="1800" noProof="1">
                <a:solidFill>
                  <a:schemeClr val="bg1"/>
                </a:solidFill>
                <a:effectLst/>
              </a:rPr>
              <a:t>javaScriptEncoder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= javascriptEncoder;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    this.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urlEncoder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= urlEncoder;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98708-5333-403E-AEC1-6524AFC3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3" b="27067"/>
          <a:stretch/>
        </p:blipFill>
        <p:spPr>
          <a:xfrm rot="5400000">
            <a:off x="8448971" y="3521327"/>
            <a:ext cx="4594213" cy="13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B9793-1370-4055-86BE-DF3AEA92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0625"/>
            <a:ext cx="10961783" cy="768084"/>
          </a:xfrm>
        </p:spPr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1E63-DF9B-41E6-8ADC-4908C71796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7ED66-DE39-49EC-847D-B383E537F0B6}"/>
              </a:ext>
            </a:extLst>
          </p:cNvPr>
          <p:cNvSpPr txBox="1"/>
          <p:nvPr/>
        </p:nvSpPr>
        <p:spPr>
          <a:xfrm>
            <a:off x="4613664" y="1708266"/>
            <a:ext cx="2964669" cy="18262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solidFill>
                  <a:schemeClr val="bg2"/>
                </a:solidFill>
              </a:rPr>
              <a:t>CSRF</a:t>
            </a:r>
          </a:p>
        </p:txBody>
      </p:sp>
    </p:spTree>
    <p:extLst>
      <p:ext uri="{BB962C8B-B14F-4D97-AF65-F5344CB8AC3E}">
        <p14:creationId xmlns:p14="http://schemas.microsoft.com/office/powerpoint/2010/main" val="177761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F5F4D-DAD5-49B7-B10F-CB8E9B387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63852" cy="52010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Cross-Site Request Forgery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CSRF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XSRF</a:t>
            </a:r>
            <a:r>
              <a:rPr lang="en-US" sz="3000" dirty="0"/>
              <a:t>) is a web security attack over </a:t>
            </a:r>
            <a:br>
              <a:rPr lang="en-US" sz="3000" dirty="0"/>
            </a:br>
            <a:r>
              <a:rPr lang="en-US" sz="3000" dirty="0"/>
              <a:t>the HTTP protocol</a:t>
            </a:r>
          </a:p>
          <a:p>
            <a:pPr lvl="1"/>
            <a:r>
              <a:rPr lang="en-US" sz="2800" dirty="0"/>
              <a:t>Allows </a:t>
            </a:r>
            <a:r>
              <a:rPr lang="en-US" sz="2800" b="1" dirty="0">
                <a:solidFill>
                  <a:schemeClr val="bg1"/>
                </a:solidFill>
              </a:rPr>
              <a:t>executing unauthorized commands </a:t>
            </a:r>
            <a:r>
              <a:rPr lang="en-US" sz="2800" dirty="0"/>
              <a:t>on behalf of some user</a:t>
            </a:r>
          </a:p>
          <a:p>
            <a:pPr lvl="1"/>
            <a:r>
              <a:rPr lang="en-US" sz="2800" dirty="0"/>
              <a:t>The user has valid permissions to execute the requested command</a:t>
            </a:r>
          </a:p>
          <a:p>
            <a:pPr lvl="1"/>
            <a:r>
              <a:rPr lang="en-US" sz="2800" dirty="0"/>
              <a:t>The attacker uses these permissions maliciously, unbeknownst to</a:t>
            </a:r>
            <a:r>
              <a:rPr lang="bg-BG" sz="2800" dirty="0"/>
              <a:t> </a:t>
            </a:r>
            <a:br>
              <a:rPr lang="en-US" sz="2800" dirty="0"/>
            </a:br>
            <a:r>
              <a:rPr lang="en-US" sz="2800" dirty="0"/>
              <a:t>the user</a:t>
            </a:r>
          </a:p>
          <a:p>
            <a:endParaRPr lang="en-US" sz="3000" dirty="0"/>
          </a:p>
          <a:p>
            <a:pPr lvl="1"/>
            <a:endParaRPr lang="en-US" sz="2800" dirty="0"/>
          </a:p>
          <a:p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B64A7-257B-4883-9619-C0EB21A5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BD86-F817-469D-AB85-D3E4996F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44" y="4557347"/>
            <a:ext cx="9672712" cy="20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Security Fundamentals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Most common attacks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SQL Injection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XSS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CSRF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Parameter Tampering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Authentication &amp; Authorization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ASP.NET Core Identity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GDPR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46D8F9-F038-4FFA-B254-B06CC2F87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/>
          <a:lstStyle/>
          <a:p>
            <a:r>
              <a:rPr lang="en-US" dirty="0"/>
              <a:t>The process is not that complex to comprehend:</a:t>
            </a:r>
          </a:p>
          <a:p>
            <a:pPr lvl="1"/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user</a:t>
            </a:r>
            <a:r>
              <a:rPr lang="en-US" sz="3200" dirty="0"/>
              <a:t> has an valid </a:t>
            </a:r>
            <a:r>
              <a:rPr lang="en-US" sz="3200" b="1" noProof="1">
                <a:solidFill>
                  <a:schemeClr val="bg1"/>
                </a:solidFill>
              </a:rPr>
              <a:t>auth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cookie</a:t>
            </a:r>
            <a:r>
              <a:rPr lang="en-US" sz="3200" dirty="0"/>
              <a:t> for the site </a:t>
            </a:r>
            <a:r>
              <a:rPr lang="en-US" sz="3200" b="1" dirty="0">
                <a:solidFill>
                  <a:schemeClr val="bg1"/>
                </a:solidFill>
              </a:rPr>
              <a:t>victim.org</a:t>
            </a:r>
          </a:p>
          <a:p>
            <a:pPr lvl="2"/>
            <a:r>
              <a:rPr lang="en-US" dirty="0"/>
              <a:t>This is stored in the browser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attacker</a:t>
            </a:r>
            <a:r>
              <a:rPr lang="en-US" dirty="0"/>
              <a:t> asks the user to visit </a:t>
            </a:r>
            <a:r>
              <a:rPr lang="en-US" b="1" dirty="0">
                <a:solidFill>
                  <a:schemeClr val="bg1"/>
                </a:solidFill>
              </a:rPr>
              <a:t>http://evilsite.com</a:t>
            </a:r>
          </a:p>
          <a:p>
            <a:pPr lvl="2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attacker</a:t>
            </a:r>
            <a:r>
              <a:rPr lang="en-US" dirty="0"/>
              <a:t> takes the stored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evil site </a:t>
            </a:r>
            <a:r>
              <a:rPr lang="en-US" dirty="0"/>
              <a:t>sends HTTP Request to </a:t>
            </a:r>
            <a:r>
              <a:rPr lang="en-US" b="1" dirty="0">
                <a:solidFill>
                  <a:schemeClr val="bg1"/>
                </a:solidFill>
              </a:rPr>
              <a:t>victim.org </a:t>
            </a:r>
            <a:r>
              <a:rPr lang="en-US" dirty="0"/>
              <a:t>using the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victim.org </a:t>
            </a:r>
            <a:r>
              <a:rPr lang="en-US" dirty="0"/>
              <a:t>performs actions on behalf of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</a:p>
          <a:p>
            <a:pPr lvl="2"/>
            <a:r>
              <a:rPr lang="en-US" dirty="0"/>
              <a:t>After all, the actions is done using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’s </a:t>
            </a:r>
            <a:r>
              <a:rPr lang="en-US" b="1" dirty="0">
                <a:solidFill>
                  <a:schemeClr val="bg1"/>
                </a:solidFill>
              </a:rPr>
              <a:t>credentials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8E06F8-FB45-414E-9E0B-A7E61EF5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551D-A09C-4508-AC06-8FD26D2A31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6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A1DAE-933A-4F52-B933-C98FB2DA3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bg1"/>
                </a:solidFill>
              </a:rPr>
              <a:t>Cross-Site Request Forgery </a:t>
            </a:r>
            <a:r>
              <a:rPr lang="en-US" dirty="0"/>
              <a:t>usually looks like: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6D19A-5BE7-4A3B-8283-63760165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28727-6502-433E-8755-CB44793755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A0795-8DBC-409A-90F5-E9405776D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83" y="1796525"/>
            <a:ext cx="9633034" cy="48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451E5-B2A6-4E9B-9C5B-51982288A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24484"/>
          </a:xfrm>
        </p:spPr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bg1"/>
                </a:solidFill>
              </a:rPr>
              <a:t>Cross-Site Request Forgery </a:t>
            </a:r>
            <a:r>
              <a:rPr lang="en-US" dirty="0"/>
              <a:t>actually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user can even </a:t>
            </a:r>
            <a:r>
              <a:rPr lang="en-US" b="1" noProof="1">
                <a:solidFill>
                  <a:schemeClr val="bg1"/>
                </a:solidFill>
              </a:rPr>
              <a:t>misclick</a:t>
            </a:r>
            <a:r>
              <a:rPr lang="en-US" dirty="0"/>
              <a:t> the button accidentally</a:t>
            </a:r>
          </a:p>
          <a:p>
            <a:pPr lvl="1"/>
            <a:r>
              <a:rPr lang="en-US" dirty="0"/>
              <a:t>This will still trigger the attack</a:t>
            </a:r>
          </a:p>
          <a:p>
            <a:pPr lvl="1"/>
            <a:r>
              <a:rPr lang="en-US" dirty="0"/>
              <a:t>Security against such attacks is necessary</a:t>
            </a:r>
          </a:p>
          <a:p>
            <a:pPr lvl="2"/>
            <a:r>
              <a:rPr lang="en-US" dirty="0"/>
              <a:t>It protects both </a:t>
            </a:r>
            <a:r>
              <a:rPr lang="en-US" b="1" dirty="0">
                <a:solidFill>
                  <a:schemeClr val="bg1"/>
                </a:solidFill>
              </a:rPr>
              <a:t>your app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your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69B0F-801E-4F05-A411-B3AB9F75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C1AE2-D2B4-4AFB-8AB5-38E4C05223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FA0F3B5-9022-4D12-98FD-F773128EB11D}"/>
              </a:ext>
            </a:extLst>
          </p:cNvPr>
          <p:cNvSpPr>
            <a:spLocks noGrp="1"/>
          </p:cNvSpPr>
          <p:nvPr/>
        </p:nvSpPr>
        <p:spPr>
          <a:xfrm>
            <a:off x="771707" y="1878452"/>
            <a:ext cx="9137223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&lt;!-- SOME MULTI-COLOR USELESS CLICKBAIT CONTENT --&gt;</a:t>
            </a:r>
            <a:br>
              <a:rPr lang="en-US" sz="1800" noProof="1">
                <a:solidFill>
                  <a:schemeClr val="tx1"/>
                </a:solidFill>
                <a:effectLst/>
              </a:rPr>
            </a:br>
            <a:br>
              <a:rPr lang="en-US" sz="1800" noProof="1">
                <a:solidFill>
                  <a:schemeClr val="tx1"/>
                </a:solidFill>
                <a:effectLst/>
              </a:rPr>
            </a:br>
            <a:r>
              <a:rPr lang="en-US" sz="1800" noProof="1">
                <a:solidFill>
                  <a:schemeClr val="tx1"/>
                </a:solidFill>
                <a:effectLst/>
              </a:rPr>
              <a:t>&lt;form action="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http://good-banking-site.com/api/account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method="post"&gt;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hidden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name="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Transaction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value="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withdraw</a:t>
            </a:r>
            <a:r>
              <a:rPr lang="en-US" sz="18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hidden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name="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Amount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value="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1000000</a:t>
            </a:r>
            <a:r>
              <a:rPr lang="en-US" sz="18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type="submit" value="Click to collect your prize!"&gt;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97F0B-6E4A-4EF0-9F09-529AF096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36" y="3972122"/>
            <a:ext cx="3045398" cy="30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D7678-6B89-4CD0-A9AC-60904E92C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065309"/>
            <a:ext cx="10961783" cy="768084"/>
          </a:xfrm>
        </p:spPr>
        <p:txBody>
          <a:bodyPr/>
          <a:lstStyle/>
          <a:p>
            <a:r>
              <a:rPr lang="en-US" dirty="0"/>
              <a:t>Parameter Tampering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9A50-4F83-4B36-8F82-675710472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64C94-EB4F-4AB1-92EB-BB65FC85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0" y="834224"/>
            <a:ext cx="9883997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0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EE718-3E78-4872-9E47-7A1526379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04833" cy="520106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Parameter Tampering </a:t>
            </a:r>
            <a:r>
              <a:rPr lang="en-US" sz="3200" dirty="0"/>
              <a:t>is the manipulation of </a:t>
            </a:r>
            <a:r>
              <a:rPr lang="en-US" sz="3200" b="1" dirty="0">
                <a:solidFill>
                  <a:schemeClr val="bg1"/>
                </a:solidFill>
              </a:rPr>
              <a:t>parameters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exchanged between </a:t>
            </a:r>
            <a:r>
              <a:rPr lang="en-US" sz="3200" b="1" dirty="0">
                <a:solidFill>
                  <a:schemeClr val="bg1"/>
                </a:solidFill>
              </a:rPr>
              <a:t>client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server</a:t>
            </a:r>
          </a:p>
          <a:p>
            <a:pPr lvl="1"/>
            <a:r>
              <a:rPr lang="en-US" sz="3000" dirty="0"/>
              <a:t>Altered query strings, request bodies, cookies</a:t>
            </a:r>
          </a:p>
          <a:p>
            <a:pPr lvl="1"/>
            <a:r>
              <a:rPr lang="en-US" sz="3000" dirty="0"/>
              <a:t>Skipped data validations, Injected additional parameters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E9534-6114-4A57-8D94-082BA3FB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Tampering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C3FAA-D813-40E5-9441-35964A76A5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7124-4142-43D9-8760-6AAEA41B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89" y="3613283"/>
            <a:ext cx="6285923" cy="2996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DC9C45D6-294C-4A5A-9329-B2E6806191A2}"/>
              </a:ext>
            </a:extLst>
          </p:cNvPr>
          <p:cNvSpPr/>
          <p:nvPr/>
        </p:nvSpPr>
        <p:spPr bwMode="auto">
          <a:xfrm rot="5400000">
            <a:off x="3302962" y="4385434"/>
            <a:ext cx="906968" cy="2373964"/>
          </a:xfrm>
          <a:prstGeom prst="bentUpArrow">
            <a:avLst>
              <a:gd name="adj1" fmla="val 12839"/>
              <a:gd name="adj2" fmla="val 15343"/>
              <a:gd name="adj3" fmla="val 25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ADEFE-4DBB-4EF5-A480-02E550C2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9" y="3613283"/>
            <a:ext cx="4410999" cy="1278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125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C5A607-1716-4833-A87D-40605629B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Semantic URL/HTTP attacks (URL/HTTP manipulation)</a:t>
            </a:r>
          </a:p>
          <a:p>
            <a:pPr lvl="1"/>
            <a:r>
              <a:rPr lang="en-US" dirty="0"/>
              <a:t>Always validate the data on the server-side</a:t>
            </a:r>
          </a:p>
          <a:p>
            <a:r>
              <a:rPr lang="en-US" dirty="0"/>
              <a:t>Man in the Middle (Always use SSL)</a:t>
            </a:r>
          </a:p>
          <a:p>
            <a:r>
              <a:rPr lang="en-US" dirty="0"/>
              <a:t>Insufficient Access Control (Do not forget [Authorize])</a:t>
            </a:r>
          </a:p>
          <a:p>
            <a:r>
              <a:rPr lang="en-US" dirty="0"/>
              <a:t>Other types of data injection (Always sanitize data)</a:t>
            </a:r>
          </a:p>
          <a:p>
            <a:r>
              <a:rPr lang="en-US" dirty="0"/>
              <a:t>DoS and DDoS and Brute Force attacks (CAPTCHA and Firewall)</a:t>
            </a:r>
          </a:p>
          <a:p>
            <a:r>
              <a:rPr lang="en-US" dirty="0"/>
              <a:t>Phishing and Social Engineering (Educate your users)</a:t>
            </a:r>
          </a:p>
          <a:p>
            <a:r>
              <a:rPr lang="en-US" dirty="0"/>
              <a:t>Security flows in other software we use (Use latest versions)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E82F7-27C7-453F-BA77-AD3A4296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Threats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9DBD7-98D4-46B3-A84F-D624EA81A7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6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5BAF1-C181-4745-A1CF-01665B4867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94971"/>
            <a:ext cx="10961783" cy="768084"/>
          </a:xfrm>
        </p:spPr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6BCBE-97F0-4F52-A9EB-427EE8F09E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80584"/>
            <a:ext cx="10961783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359AB-4ADB-41A7-9051-3EC71CB988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E004A-2C34-4772-A051-C5EE96FC9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22" y="764931"/>
            <a:ext cx="2900720" cy="35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7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615108" y="5100479"/>
            <a:ext cx="10961783" cy="768084"/>
          </a:xfrm>
        </p:spPr>
        <p:txBody>
          <a:bodyPr/>
          <a:lstStyle/>
          <a:p>
            <a:r>
              <a:rPr lang="en-US" dirty="0"/>
              <a:t>Authentication and Authorization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0034F-63D1-4012-9CDE-5AC8512A9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86092"/>
            <a:ext cx="10961783" cy="499819"/>
          </a:xfrm>
        </p:spPr>
        <p:txBody>
          <a:bodyPr/>
          <a:lstStyle/>
          <a:p>
            <a:r>
              <a:rPr lang="en-US" dirty="0"/>
              <a:t>What's the Difference?</a:t>
            </a:r>
          </a:p>
        </p:txBody>
      </p:sp>
      <p:pic>
        <p:nvPicPr>
          <p:cNvPr id="2051" name="Picture 3" descr="C:\Users\Roy Jones Jr\Desktop\Authent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77" y="545123"/>
            <a:ext cx="7175845" cy="420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4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  <a:p>
            <a:pPr lvl="1"/>
            <a:r>
              <a:rPr lang="en-US" dirty="0"/>
              <a:t>The process of verifying the identity of a user or computer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Who are you</a:t>
            </a:r>
            <a:r>
              <a:rPr lang="en-US" dirty="0"/>
              <a:t>? How you prove it?</a:t>
            </a:r>
          </a:p>
          <a:p>
            <a:pPr lvl="1"/>
            <a:r>
              <a:rPr lang="en-US" dirty="0"/>
              <a:t>Credentials can be password, smart card, external token, etc.</a:t>
            </a:r>
          </a:p>
          <a:p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  <a:p>
            <a:pPr lvl="1"/>
            <a:r>
              <a:rPr lang="en-US" dirty="0"/>
              <a:t>The process of determining what a user is permitted to do on a computer or network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What are you allowed to do</a:t>
            </a:r>
            <a:r>
              <a:rPr lang="en-US" dirty="0"/>
              <a:t>? Can you see this page?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vs. Authorization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5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7FC8F-6FC9-4DEB-A4CF-462689F84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76325"/>
            <a:ext cx="10961783" cy="768084"/>
          </a:xfrm>
        </p:spPr>
        <p:txBody>
          <a:bodyPr/>
          <a:lstStyle/>
          <a:p>
            <a:r>
              <a:rPr lang="en-US" dirty="0"/>
              <a:t>ASP.NET Core Identity</a:t>
            </a:r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9E427C89-B79E-4027-8CC5-5DAA5EAF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964" y="1215105"/>
            <a:ext cx="2664070" cy="26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ASP.NET Core Identity </a:t>
            </a:r>
            <a:r>
              <a:rPr lang="en-US" dirty="0"/>
              <a:t>system</a:t>
            </a:r>
          </a:p>
          <a:p>
            <a:pPr lvl="1"/>
            <a:r>
              <a:rPr lang="en-US" dirty="0"/>
              <a:t>Authentication and authorization system for ASP.NET Core </a:t>
            </a:r>
            <a:br>
              <a:rPr lang="en-US" dirty="0"/>
            </a:br>
            <a:r>
              <a:rPr lang="en-US" dirty="0"/>
              <a:t>Web apps</a:t>
            </a:r>
          </a:p>
          <a:p>
            <a:pPr lvl="1"/>
            <a:r>
              <a:rPr lang="en-US" dirty="0"/>
              <a:t>Supports ASP.NET MVC, Web API, </a:t>
            </a:r>
            <a:r>
              <a:rPr lang="en-US" noProof="1"/>
              <a:t>SignalR</a:t>
            </a:r>
            <a:endParaRPr lang="en-US" dirty="0"/>
          </a:p>
          <a:p>
            <a:pPr lvl="1"/>
            <a:r>
              <a:rPr lang="en-US" dirty="0"/>
              <a:t>Handles </a:t>
            </a:r>
            <a:r>
              <a:rPr lang="en-US" b="1" dirty="0">
                <a:solidFill>
                  <a:schemeClr val="bg1"/>
                </a:solidFill>
              </a:rPr>
              <a:t>Users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User Profiles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Login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Logout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Roles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Keeps the user accounts in local database or in external data </a:t>
            </a:r>
            <a:br>
              <a:rPr lang="en-US" dirty="0"/>
            </a:br>
            <a:r>
              <a:rPr lang="en-US" dirty="0"/>
              <a:t>store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Identity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6452" y="52578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0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sz="3000" dirty="0"/>
              <a:t>Typically, the </a:t>
            </a:r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identity data is stored in relational database</a:t>
            </a:r>
          </a:p>
          <a:p>
            <a:pPr lvl="1"/>
            <a:r>
              <a:rPr lang="en-US" sz="2800" dirty="0"/>
              <a:t>Data is persisted using </a:t>
            </a:r>
            <a:r>
              <a:rPr lang="en-US" sz="2800" b="1" dirty="0">
                <a:solidFill>
                  <a:schemeClr val="bg1"/>
                </a:solidFill>
              </a:rPr>
              <a:t>Entity Framework Core</a:t>
            </a:r>
          </a:p>
          <a:p>
            <a:pPr lvl="1"/>
            <a:r>
              <a:rPr lang="en-US" sz="2800" dirty="0"/>
              <a:t>You have some control over the internal database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2" y="2980593"/>
            <a:ext cx="10694975" cy="3571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491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Ways to setup </a:t>
            </a:r>
            <a:r>
              <a:rPr lang="en-US" b="1" dirty="0">
                <a:solidFill>
                  <a:schemeClr val="bg1"/>
                </a:solidFill>
              </a:rPr>
              <a:t>ASP.NET Identity </a:t>
            </a:r>
            <a:r>
              <a:rPr lang="en-US" dirty="0"/>
              <a:t>based authentication in MVC</a:t>
            </a:r>
          </a:p>
          <a:p>
            <a:pPr lvl="1"/>
            <a:r>
              <a:rPr lang="en-US" dirty="0"/>
              <a:t>Using the ASP.NET </a:t>
            </a:r>
            <a:r>
              <a:rPr lang="en-US" b="1" dirty="0">
                <a:solidFill>
                  <a:schemeClr val="bg1"/>
                </a:solidFill>
              </a:rPr>
              <a:t>project templates </a:t>
            </a:r>
            <a:r>
              <a:rPr lang="en-US" dirty="0"/>
              <a:t>from Visual Studio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By hand</a:t>
            </a:r>
            <a:r>
              <a:rPr lang="en-US" dirty="0"/>
              <a:t>: Install </a:t>
            </a:r>
            <a:r>
              <a:rPr lang="en-US" noProof="1"/>
              <a:t>NuGet</a:t>
            </a:r>
            <a:r>
              <a:rPr lang="en-US" dirty="0"/>
              <a:t> packages, manual configuration, create </a:t>
            </a:r>
            <a:br>
              <a:rPr lang="en-US" dirty="0"/>
            </a:br>
            <a:r>
              <a:rPr lang="en-US" dirty="0"/>
              <a:t>EF mappings (models), view models, controllers, views, etc.</a:t>
            </a:r>
          </a:p>
          <a:p>
            <a:r>
              <a:rPr lang="en-US" dirty="0"/>
              <a:t>Required </a:t>
            </a:r>
            <a:r>
              <a:rPr lang="en-US" noProof="1"/>
              <a:t>NuGet</a:t>
            </a:r>
            <a:r>
              <a:rPr lang="en-US" dirty="0"/>
              <a:t> packages</a:t>
            </a:r>
          </a:p>
          <a:p>
            <a:pPr lvl="1"/>
            <a:r>
              <a:rPr lang="bg-BG" b="1" noProof="1">
                <a:solidFill>
                  <a:schemeClr val="bg1"/>
                </a:solidFill>
              </a:rPr>
              <a:t>Microsoft.AspNetCore.Identity.EntityFrameworkCore</a:t>
            </a:r>
          </a:p>
          <a:p>
            <a:pPr lvl="1"/>
            <a:r>
              <a:rPr lang="bg-BG" b="1" noProof="1">
                <a:solidFill>
                  <a:schemeClr val="bg1"/>
                </a:solidFill>
              </a:rPr>
              <a:t>Microsoft.AspNetCore.Identity</a:t>
            </a:r>
          </a:p>
          <a:p>
            <a:pPr lvl="1"/>
            <a:r>
              <a:rPr lang="bg-BG" b="1" noProof="1">
                <a:solidFill>
                  <a:schemeClr val="bg1"/>
                </a:solidFill>
              </a:rPr>
              <a:t>Microsoft.AspNetCore.Owin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Identity System Setup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7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ApplicationDbContext.cs</a:t>
            </a:r>
          </a:p>
          <a:p>
            <a:pPr lvl="1"/>
            <a:r>
              <a:rPr lang="en-US" dirty="0"/>
              <a:t>Holds the EF data context </a:t>
            </a:r>
            <a:endParaRPr lang="en-US" noProof="1"/>
          </a:p>
          <a:p>
            <a:pPr lvl="1"/>
            <a:r>
              <a:rPr lang="en-US" dirty="0"/>
              <a:t>Provides access to the application’s data using model objects</a:t>
            </a:r>
            <a:endParaRPr lang="en-US" noProof="1"/>
          </a:p>
          <a:p>
            <a:r>
              <a:rPr lang="en-US" b="1" noProof="1">
                <a:solidFill>
                  <a:schemeClr val="bg1"/>
                </a:solidFill>
              </a:rPr>
              <a:t>Startup.cs</a:t>
            </a:r>
          </a:p>
          <a:p>
            <a:pPr lvl="1"/>
            <a:r>
              <a:rPr lang="en-US" dirty="0"/>
              <a:t>Can configure cookie-based authentication</a:t>
            </a:r>
          </a:p>
          <a:p>
            <a:pPr lvl="1"/>
            <a:r>
              <a:rPr lang="en-US" dirty="0"/>
              <a:t>May enable external login (e.g. Facebook login)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ASP.NET Core Project Template Authentication (</a:t>
            </a:r>
            <a:r>
              <a:rPr lang="bg-BG" sz="3500" dirty="0"/>
              <a:t>3</a:t>
            </a:r>
            <a:r>
              <a:rPr lang="en-US" sz="3500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 descr="C:\Users\Roy Jones Jr\Desktop\datab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24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oy Jones Jr\Desktop\Images\Apps-preferences-desktop-user-passwo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0386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9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Password settings </a:t>
            </a:r>
            <a:r>
              <a:rPr lang="en-US" dirty="0"/>
              <a:t>– can be defined in </a:t>
            </a:r>
            <a:r>
              <a:rPr lang="en-US" b="1" noProof="1">
                <a:solidFill>
                  <a:schemeClr val="bg1"/>
                </a:solidFill>
              </a:rPr>
              <a:t>Startup.cs</a:t>
            </a:r>
          </a:p>
          <a:p>
            <a:endParaRPr lang="en-US" noProof="1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ASP.NET Core Project Template Authentication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20200" y="4250049"/>
            <a:ext cx="2494800" cy="1053606"/>
            <a:chOff x="8228012" y="4769963"/>
            <a:chExt cx="3320313" cy="140223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53269" y="4769963"/>
              <a:ext cx="1495056" cy="140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Roy Jones Jr\Desktop\I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012" y="4769963"/>
              <a:ext cx="1498599" cy="140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 Placeholder 5"/>
          <p:cNvSpPr txBox="1">
            <a:spLocks/>
          </p:cNvSpPr>
          <p:nvPr/>
        </p:nvSpPr>
        <p:spPr>
          <a:xfrm>
            <a:off x="503235" y="1870842"/>
            <a:ext cx="11277602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public void </a:t>
            </a:r>
            <a:r>
              <a:rPr lang="en-US" sz="2000" dirty="0">
                <a:solidFill>
                  <a:schemeClr val="bg1"/>
                </a:solidFill>
                <a:effectLst/>
              </a:rPr>
              <a:t>ConfigureServices</a:t>
            </a:r>
            <a:r>
              <a:rPr lang="en-US" sz="2000" dirty="0">
                <a:solidFill>
                  <a:schemeClr val="tx1"/>
                </a:solidFill>
                <a:effectLst/>
              </a:rPr>
              <a:t>(</a:t>
            </a:r>
            <a:r>
              <a:rPr lang="en-US" sz="2000" dirty="0">
                <a:solidFill>
                  <a:schemeClr val="bg1"/>
                </a:solidFill>
                <a:effectLst/>
              </a:rPr>
              <a:t>IServiceCollection</a:t>
            </a:r>
            <a:r>
              <a:rPr lang="en-US" sz="2000" dirty="0"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{</a:t>
            </a:r>
            <a:br>
              <a:rPr lang="en-US" sz="2000" dirty="0">
                <a:solidFill>
                  <a:schemeClr val="tx1"/>
                </a:solidFill>
                <a:effectLst/>
              </a:rPr>
            </a:br>
            <a:r>
              <a:rPr lang="en-US" sz="2000" dirty="0">
                <a:solidFill>
                  <a:schemeClr val="tx1"/>
                </a:solidFill>
                <a:effectLst/>
              </a:rPr>
              <a:t>  ...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services.</a:t>
            </a:r>
            <a:r>
              <a:rPr lang="en-US" sz="2000" dirty="0">
                <a:solidFill>
                  <a:schemeClr val="bg1"/>
                </a:solidFill>
                <a:effectLst/>
              </a:rPr>
              <a:t>AddDefaultIdentity</a:t>
            </a:r>
            <a:r>
              <a:rPr lang="en-US" sz="2000" dirty="0">
                <a:solidFill>
                  <a:schemeClr val="tx1"/>
                </a:solidFill>
                <a:effectLst/>
              </a:rPr>
              <a:t>&lt;</a:t>
            </a:r>
            <a:r>
              <a:rPr lang="en-US" sz="2000" dirty="0">
                <a:solidFill>
                  <a:schemeClr val="bg1"/>
                </a:solidFill>
                <a:effectLst/>
              </a:rPr>
              <a:t>IdentityUser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  .AddEntityFrameworkStores&lt;</a:t>
            </a:r>
            <a:r>
              <a:rPr lang="en-US" sz="2000" dirty="0">
                <a:solidFill>
                  <a:schemeClr val="bg1"/>
                </a:solidFill>
                <a:effectLst/>
              </a:rPr>
              <a:t>ApplicationDbContext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&gt;()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services.Configure&lt;</a:t>
            </a:r>
            <a:r>
              <a:rPr lang="en-US" sz="2000" dirty="0">
                <a:solidFill>
                  <a:schemeClr val="bg1"/>
                </a:solidFill>
                <a:effectLst/>
              </a:rPr>
              <a:t>IdentityOptions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&gt;(options =&gt;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{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</a:t>
            </a:r>
            <a:r>
              <a:rPr lang="en-US" sz="2000" dirty="0">
                <a:solidFill>
                  <a:schemeClr val="bg1"/>
                </a:solidFill>
                <a:effectLst/>
              </a:rPr>
              <a:t>// Password, lockout, emails, etc.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});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services.ConfigureApplicationCookie(options =&gt; { … });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37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4400" y="1314742"/>
            <a:ext cx="103632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var newUser = new ApplicationUser()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UserName = "maria",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Email = "mm@gmail.com",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PhoneNumber = "+359 2 981 981"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};</a:t>
            </a:r>
          </a:p>
          <a:p>
            <a:endParaRPr lang="en-US" noProof="1">
              <a:solidFill>
                <a:schemeClr val="tx1"/>
              </a:solidFill>
              <a:effectLst/>
            </a:endParaRPr>
          </a:p>
          <a:p>
            <a:r>
              <a:rPr lang="en-US" noProof="1">
                <a:solidFill>
                  <a:schemeClr val="tx1"/>
                </a:solidFill>
                <a:effectLst/>
              </a:rPr>
              <a:t>var result = </a:t>
            </a:r>
            <a:r>
              <a:rPr lang="en-US" noProof="1">
                <a:solidFill>
                  <a:schemeClr val="bg1"/>
                </a:solidFill>
                <a:effectLst/>
              </a:rPr>
              <a:t>await userManager.CreateAsync</a:t>
            </a:r>
            <a:r>
              <a:rPr lang="en-US" noProof="1">
                <a:solidFill>
                  <a:schemeClr val="tx1"/>
                </a:solidFill>
                <a:effectLst/>
              </a:rPr>
              <a:t>(newUser, "S0m3@Pa$$");</a:t>
            </a:r>
          </a:p>
          <a:p>
            <a:endParaRPr lang="en-US" noProof="1">
              <a:solidFill>
                <a:schemeClr val="tx1"/>
              </a:solidFill>
              <a:effectLst/>
            </a:endParaRPr>
          </a:p>
          <a:p>
            <a:r>
              <a:rPr lang="en-US" noProof="1">
                <a:solidFill>
                  <a:schemeClr val="tx1"/>
                </a:solidFill>
                <a:effectLst/>
              </a:rPr>
              <a:t>if (result.Succeeded)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// User registered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else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// </a:t>
            </a:r>
            <a:r>
              <a:rPr lang="en-US" noProof="1">
                <a:solidFill>
                  <a:schemeClr val="bg1"/>
                </a:solidFill>
                <a:effectLst/>
              </a:rPr>
              <a:t>result.Errors </a:t>
            </a:r>
            <a:r>
              <a:rPr lang="en-US" noProof="1">
                <a:solidFill>
                  <a:schemeClr val="tx1"/>
                </a:solidFill>
                <a:effectLst/>
              </a:rPr>
              <a:t>holds the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43469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570355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Login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b="1" noProof="1">
                <a:solidFill>
                  <a:schemeClr val="bg1"/>
                </a:solidFill>
                <a:latin typeface="+mj-lt"/>
              </a:rPr>
              <a:t>Logout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 / Logout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4400" y="1857828"/>
            <a:ext cx="103632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bool rememberMe = true;</a:t>
            </a:r>
          </a:p>
          <a:p>
            <a:r>
              <a:rPr lang="en-US" noProof="1">
                <a:effectLst/>
              </a:rPr>
              <a:t>bool shouldLockout = false;</a:t>
            </a:r>
          </a:p>
          <a:p>
            <a:r>
              <a:rPr lang="en-US" noProof="1">
                <a:effectLst/>
              </a:rPr>
              <a:t>var signInStatus = </a:t>
            </a:r>
            <a:r>
              <a:rPr lang="en-US" noProof="1">
                <a:solidFill>
                  <a:schemeClr val="bg1"/>
                </a:solidFill>
                <a:effectLst/>
              </a:rPr>
              <a:t>await signInManager.PasswordSignInAsync</a:t>
            </a:r>
            <a:r>
              <a:rPr lang="en-US" noProof="1">
                <a:effectLst/>
              </a:rPr>
              <a:t>(</a:t>
            </a:r>
          </a:p>
          <a:p>
            <a:r>
              <a:rPr lang="en-US" noProof="1">
                <a:effectLst/>
              </a:rPr>
              <a:t>    "maria", "S0m3@Pa$$", rememberMe, shouldLockout);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if (signInStatus.Succeeded)</a:t>
            </a:r>
          </a:p>
          <a:p>
            <a:r>
              <a:rPr lang="en-US" noProof="1">
                <a:effectLst/>
              </a:rPr>
              <a:t>    // Sucessfull login</a:t>
            </a:r>
          </a:p>
          <a:p>
            <a:r>
              <a:rPr lang="en-US" noProof="1">
                <a:effectLst/>
              </a:rPr>
              <a:t>else</a:t>
            </a:r>
          </a:p>
          <a:p>
            <a:r>
              <a:rPr lang="en-US" noProof="1">
                <a:effectLst/>
              </a:rPr>
              <a:t>    // Login failed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14400" y="6019801"/>
            <a:ext cx="10363200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await signInManager.</a:t>
            </a:r>
            <a:r>
              <a:rPr lang="en-US" noProof="1">
                <a:solidFill>
                  <a:schemeClr val="bg1"/>
                </a:solidFill>
                <a:effectLst/>
              </a:rPr>
              <a:t>SignOutAsync</a:t>
            </a:r>
            <a:r>
              <a:rPr lang="en-US" noProof="1">
                <a:effectLst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9244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Use the [</a:t>
            </a:r>
            <a:r>
              <a:rPr lang="en-US" sz="3000" b="1" dirty="0">
                <a:solidFill>
                  <a:schemeClr val="bg1"/>
                </a:solidFill>
              </a:rPr>
              <a:t>Authorize</a:t>
            </a:r>
            <a:r>
              <a:rPr lang="en-US" sz="3000" dirty="0"/>
              <a:t>] and </a:t>
            </a:r>
            <a:r>
              <a:rPr lang="en-US" sz="3000" noProof="1"/>
              <a:t>[</a:t>
            </a:r>
            <a:r>
              <a:rPr lang="en-US" sz="3000" b="1" noProof="1">
                <a:solidFill>
                  <a:schemeClr val="bg1"/>
                </a:solidFill>
              </a:rPr>
              <a:t>AllowAnonymous</a:t>
            </a:r>
            <a:r>
              <a:rPr lang="en-US" sz="3000" noProof="1"/>
              <a:t>]</a:t>
            </a:r>
            <a:r>
              <a:rPr lang="en-US" sz="3000" dirty="0"/>
              <a:t> attributes to configure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Authorized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Anonymous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access</a:t>
            </a:r>
            <a:r>
              <a:rPr lang="en-US" sz="3000" dirty="0"/>
              <a:t> for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Authorization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8200" y="2362201"/>
            <a:ext cx="105156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Authorize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public class AccountController : Controller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// GET: /Account/Login (</a:t>
            </a:r>
            <a:r>
              <a:rPr lang="en-US" noProof="1">
                <a:solidFill>
                  <a:schemeClr val="bg1"/>
                </a:solidFill>
                <a:effectLst/>
              </a:rPr>
              <a:t>anonymous</a:t>
            </a:r>
            <a:r>
              <a:rPr lang="en-US" noProof="1">
                <a:effectLst/>
              </a:rPr>
              <a:t>)</a:t>
            </a:r>
          </a:p>
          <a:p>
            <a:r>
              <a:rPr lang="en-US" noProof="1">
                <a:effectLst/>
              </a:rPr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AllowAnonymous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  public async Task&lt;IActionResult&gt; Login(string returnUrl) { … }</a:t>
            </a:r>
          </a:p>
          <a:p>
            <a:r>
              <a:rPr lang="en-US" noProof="1">
                <a:effectLst/>
              </a:rPr>
              <a:t>  </a:t>
            </a:r>
          </a:p>
          <a:p>
            <a:r>
              <a:rPr lang="en-US" noProof="1">
                <a:effectLst/>
              </a:rPr>
              <a:t>  // POST: /Account/LogOff (</a:t>
            </a:r>
            <a:r>
              <a:rPr lang="en-US" noProof="1">
                <a:solidFill>
                  <a:schemeClr val="bg1"/>
                </a:solidFill>
                <a:effectLst/>
              </a:rPr>
              <a:t>for logged-in users only</a:t>
            </a:r>
            <a:r>
              <a:rPr lang="en-US" noProof="1">
                <a:effectLst/>
              </a:rPr>
              <a:t>)</a:t>
            </a:r>
          </a:p>
          <a:p>
            <a:r>
              <a:rPr lang="en-US" noProof="1">
                <a:effectLst/>
              </a:rPr>
              <a:t>  [HttpPost]</a:t>
            </a:r>
          </a:p>
          <a:p>
            <a:r>
              <a:rPr lang="en-US" noProof="1">
                <a:effectLst/>
              </a:rPr>
              <a:t>  public async Task&lt;IActionResult&gt; Logout() { … }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029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Currently Logged-In User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40655" y="1290446"/>
            <a:ext cx="8240637" cy="2513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800" noProof="1">
                <a:effectLst/>
              </a:rPr>
              <a:t>// GET: /Account/Roles (for logged-in users only)</a:t>
            </a:r>
          </a:p>
          <a:p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sz="18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sz="1800" noProof="1">
                <a:effectLst/>
              </a:rPr>
              <a:t>public ActionResult Roles()</a:t>
            </a:r>
          </a:p>
          <a:p>
            <a:r>
              <a:rPr lang="en-US" sz="1800" noProof="1">
                <a:effectLst/>
              </a:rPr>
              <a:t>{</a:t>
            </a:r>
          </a:p>
          <a:p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userManager.GetUserAsync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1800" noProof="1"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1800" noProof="1">
                <a:effectLst/>
              </a:rPr>
              <a:t>);</a:t>
            </a:r>
          </a:p>
          <a:p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roles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userManager.GetRolesAsync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1800" noProof="1">
                <a:effectLst/>
              </a:rPr>
              <a:t>);</a:t>
            </a:r>
          </a:p>
          <a:p>
            <a:r>
              <a:rPr lang="en-US" sz="1800" noProof="1">
                <a:effectLst/>
              </a:rPr>
              <a:t>    ...</a:t>
            </a:r>
          </a:p>
          <a:p>
            <a:r>
              <a:rPr lang="en-US" sz="1800" noProof="1">
                <a:effectLst/>
              </a:rPr>
              <a:t>}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FFD27A-5549-4326-ADE0-E1BBAA7F7219}"/>
              </a:ext>
            </a:extLst>
          </p:cNvPr>
          <p:cNvSpPr txBox="1">
            <a:spLocks/>
          </p:cNvSpPr>
          <p:nvPr/>
        </p:nvSpPr>
        <p:spPr>
          <a:xfrm>
            <a:off x="2435469" y="4038494"/>
            <a:ext cx="9130944" cy="2513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800" noProof="1">
                <a:effectLst/>
              </a:rPr>
              <a:t>// GET: /Account/Data (for logged-in users only)</a:t>
            </a:r>
          </a:p>
          <a:p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sz="18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sz="1800" noProof="1">
                <a:effectLst/>
              </a:rPr>
              <a:t>public ActionResult Data()</a:t>
            </a:r>
          </a:p>
          <a:p>
            <a:r>
              <a:rPr lang="en-US" sz="1800" noProof="1">
                <a:effectLst/>
              </a:rPr>
              <a:t>{</a:t>
            </a:r>
          </a:p>
          <a:p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currentUserUsername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userManager.GetUserName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1800" noProof="1"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1800" noProof="1">
                <a:effectLst/>
              </a:rPr>
              <a:t>);</a:t>
            </a:r>
            <a:br>
              <a:rPr lang="en-US" sz="1800" noProof="1">
                <a:effectLst/>
              </a:rPr>
            </a:br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currentUserId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userManager.GetUserIdAsync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1800" noProof="1"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1800" noProof="1">
                <a:effectLst/>
              </a:rPr>
              <a:t>);</a:t>
            </a:r>
          </a:p>
          <a:p>
            <a:r>
              <a:rPr lang="en-US" sz="1800" noProof="1">
                <a:effectLst/>
              </a:rPr>
              <a:t>    ...</a:t>
            </a:r>
          </a:p>
          <a:p>
            <a:r>
              <a:rPr lang="en-US" sz="1800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263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noProof="1"/>
              <a:t>Adding a User to existing role: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Add User to a Role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noProof="1" dirty="0" smtClean="0"/>
              <a:pPr/>
              <a:t>39</a:t>
            </a:fld>
            <a:endParaRPr lang="en-US" noProof="1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838200" y="2057401"/>
            <a:ext cx="105156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var roleName = "Administrator";</a:t>
            </a:r>
          </a:p>
          <a:p>
            <a:r>
              <a:rPr lang="en-US" noProof="1">
                <a:effectLst/>
              </a:rPr>
              <a:t>var roleExists = await roleManager.RoleExistsAsync(roleName);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if (roleExists)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  var user = await userManager.GetUserAsync(User);</a:t>
            </a:r>
          </a:p>
          <a:p>
            <a:r>
              <a:rPr lang="en-US" noProof="1">
                <a:effectLst/>
              </a:rPr>
              <a:t>    var result = </a:t>
            </a:r>
            <a:r>
              <a:rPr lang="en-US" noProof="1">
                <a:solidFill>
                  <a:schemeClr val="bg1"/>
                </a:solidFill>
                <a:effectLst/>
              </a:rPr>
              <a:t>await userManager.AddToRoleAsync</a:t>
            </a:r>
            <a:r>
              <a:rPr lang="en-US" noProof="1">
                <a:effectLst/>
              </a:rPr>
              <a:t>(user, roleName);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    if (result.Succeeded) </a:t>
            </a:r>
          </a:p>
          <a:p>
            <a:r>
              <a:rPr lang="en-US" noProof="1">
                <a:effectLst/>
              </a:rPr>
              <a:t>        // The user is now Administrator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762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FD4D6C78-E18A-4BEE-BC24-BF112E1C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9921" y="1240921"/>
            <a:ext cx="1272153" cy="127215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F8ED4-954B-4487-8A7B-2E900733A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2555"/>
            <a:ext cx="10961783" cy="768084"/>
          </a:xfrm>
        </p:spPr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AAE4C2-38D1-4368-8319-3F78E2791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98168"/>
            <a:ext cx="10961783" cy="499819"/>
          </a:xfrm>
        </p:spPr>
        <p:txBody>
          <a:bodyPr/>
          <a:lstStyle/>
          <a:p>
            <a:r>
              <a:rPr lang="en-US" dirty="0"/>
              <a:t>The concepts of Web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B00C-598E-43A3-BDB5-1C26A2EF8F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World">
            <a:extLst>
              <a:ext uri="{FF2B5EF4-FFF2-40B4-BE49-F238E27FC236}">
                <a16:creationId xmlns:a16="http://schemas.microsoft.com/office/drawing/2014/main" id="{64475950-EA63-4918-8F03-F1FCB62BA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9490" y="2018297"/>
            <a:ext cx="1473017" cy="1473017"/>
          </a:xfrm>
          <a:prstGeom prst="rect">
            <a:avLst/>
          </a:prstGeom>
        </p:spPr>
      </p:pic>
      <p:pic>
        <p:nvPicPr>
          <p:cNvPr id="10" name="Graphic 9" descr="Lock">
            <a:extLst>
              <a:ext uri="{FF2B5EF4-FFF2-40B4-BE49-F238E27FC236}">
                <a16:creationId xmlns:a16="http://schemas.microsoft.com/office/drawing/2014/main" id="{88E9D4B8-E898-4E3B-A00D-75021CFD4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0026" y="2906408"/>
            <a:ext cx="768084" cy="768084"/>
          </a:xfrm>
          <a:prstGeom prst="rect">
            <a:avLst/>
          </a:prstGeom>
        </p:spPr>
      </p:pic>
      <p:pic>
        <p:nvPicPr>
          <p:cNvPr id="14" name="Graphic 13" descr="Key">
            <a:extLst>
              <a:ext uri="{FF2B5EF4-FFF2-40B4-BE49-F238E27FC236}">
                <a16:creationId xmlns:a16="http://schemas.microsoft.com/office/drawing/2014/main" id="{0EB26A18-D7F7-4C1F-BB51-43E39FAE1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4299" y="3095162"/>
            <a:ext cx="667676" cy="66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4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Give access only to Users in Role "</a:t>
            </a:r>
            <a:r>
              <a:rPr lang="en-US" b="1" dirty="0">
                <a:solidFill>
                  <a:schemeClr val="bg1"/>
                </a:solidFill>
              </a:rPr>
              <a:t>Administrator</a:t>
            </a:r>
            <a:r>
              <a:rPr lang="en-US" dirty="0"/>
              <a:t>":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 access if User’s Role is "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</a:rPr>
              <a:t>Student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</a:rPr>
              <a:t>Trainer</a:t>
            </a:r>
            <a:r>
              <a:rPr lang="en-US" dirty="0"/>
              <a:t>":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 Logged-In User in Certain Role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8200" y="1981200"/>
            <a:ext cx="10515600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/>
              </a:rPr>
              <a:t>[Authorize(Roles="Administrator")]</a:t>
            </a:r>
          </a:p>
          <a:p>
            <a:r>
              <a:rPr lang="en-US" noProof="1">
                <a:effectLst/>
              </a:rPr>
              <a:t>public class AdminController : Controller</a:t>
            </a:r>
          </a:p>
          <a:p>
            <a:r>
              <a:rPr lang="en-US" noProof="1">
                <a:effectLst/>
              </a:rPr>
              <a:t>{ … }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838200" y="4128797"/>
            <a:ext cx="105156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/>
              </a:rPr>
              <a:t>[Authorize(Roles="User, Student, Trainer")]</a:t>
            </a:r>
          </a:p>
          <a:p>
            <a:r>
              <a:rPr lang="en-US" noProof="1">
                <a:effectLst/>
              </a:rPr>
              <a:t>public ActionResult Roles()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 …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068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Currently Logged-In User's Role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4400" y="1495486"/>
            <a:ext cx="10363200" cy="45406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// GET: /Home/Admin (for logged-in admins only)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Authorize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public ActionResult Admin()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  if (</a:t>
            </a:r>
            <a:r>
              <a:rPr lang="en-US" noProof="1">
                <a:solidFill>
                  <a:schemeClr val="bg1"/>
                </a:solidFill>
                <a:effectLst/>
              </a:rPr>
              <a:t>this.User.IsInRole("Administrator")</a:t>
            </a:r>
            <a:r>
              <a:rPr lang="en-US" noProof="1">
                <a:effectLst/>
              </a:rPr>
              <a:t>)</a:t>
            </a:r>
          </a:p>
          <a:p>
            <a:r>
              <a:rPr lang="en-US" noProof="1">
                <a:effectLst/>
              </a:rPr>
              <a:t>    {</a:t>
            </a:r>
          </a:p>
          <a:p>
            <a:r>
              <a:rPr lang="en-US" noProof="1">
                <a:effectLst/>
              </a:rPr>
              <a:t>        ViewBag.Message = "Welcome to the admin area!";</a:t>
            </a:r>
          </a:p>
          <a:p>
            <a:r>
              <a:rPr lang="en-US" noProof="1">
                <a:effectLst/>
              </a:rPr>
              <a:t>        return View();</a:t>
            </a:r>
          </a:p>
          <a:p>
            <a:r>
              <a:rPr lang="en-US" noProof="1">
                <a:effectLst/>
              </a:rPr>
              <a:t>    }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    return this.View("Unauthorized");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276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5D055-ABDF-400C-9EB4-041304A40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noProof="1">
                <a:solidFill>
                  <a:schemeClr val="bg1"/>
                </a:solidFill>
              </a:rPr>
              <a:t>UserManager&lt;TUser&gt; </a:t>
            </a:r>
            <a:r>
              <a:rPr lang="en-US" sz="3000" noProof="1"/>
              <a:t>- APIs </a:t>
            </a:r>
            <a:r>
              <a:rPr lang="en-US" sz="3000" dirty="0"/>
              <a:t>for managing users in a persistence store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578DC-39C0-4DC9-82AF-813906DD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User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48CC-776A-47CA-A8B9-DDE9311FA1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77C5A-C09A-489A-A406-6692F6820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13223"/>
              </p:ext>
            </p:extLst>
          </p:nvPr>
        </p:nvGraphicFramePr>
        <p:xfrm>
          <a:off x="360066" y="1951453"/>
          <a:ext cx="1147186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147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3072189">
                  <a:extLst>
                    <a:ext uri="{9D8B030D-6E8A-4147-A177-3AD203B41FA5}">
                      <a16:colId xmlns:a16="http://schemas.microsoft.com/office/drawing/2014/main" val="673176494"/>
                    </a:ext>
                  </a:extLst>
                </a:gridCol>
                <a:gridCol w="5565531">
                  <a:extLst>
                    <a:ext uri="{9D8B030D-6E8A-4147-A177-3AD203B41FA5}">
                      <a16:colId xmlns:a16="http://schemas.microsoft.com/office/drawing/2014/main" val="2411368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2"/>
                          </a:solidFill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AddClaimsAsync(…)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FindByEmailAsync(…)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GenerateChangeEmailTokenAsync(…)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AddToRoleAsync(…)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FindByIdAsync(…)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GenerateEmailConfirmationTokenAsync(…)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IsInRoleAsync(…)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FindByNameAsync(…)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GeneratePasswordResetTokenAsync(…)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GetUserId(…)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GetAuthenticationTokenAsync(…)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ConfirmEmailAsync(…)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IsEmailConfirmedAsync(…)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ChangeEmailAsync(…)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GetRolesAsync(…)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CreateSecurityTokenAsync(…)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238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CreateAsync(…)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GetUserAsync(…)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ResetPasswordAsync(…)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DeleteAsync(…)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CheckPasswordAsync(…)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RemoveFromRoleAsync(…)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566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Dispose(…)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UpdateAsync(…)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RemoveClaimsAsync(…)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7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28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C0393-EB76-4AC4-8136-59CFA8526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-based identity is a common technique used in applications</a:t>
            </a:r>
          </a:p>
          <a:p>
            <a:pPr lvl="1"/>
            <a:r>
              <a:rPr lang="en-US" sz="3000" dirty="0"/>
              <a:t>Applications acquire identity info about their users through </a:t>
            </a:r>
            <a:r>
              <a:rPr lang="en-US" sz="3000" b="1" dirty="0">
                <a:solidFill>
                  <a:schemeClr val="bg1"/>
                </a:solidFill>
              </a:rPr>
              <a:t>Claims</a:t>
            </a:r>
          </a:p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 is a statement that one subject makes about itself</a:t>
            </a:r>
          </a:p>
          <a:p>
            <a:pPr lvl="1"/>
            <a:r>
              <a:rPr lang="en-US" sz="3000" dirty="0"/>
              <a:t>It can be about a name, group, ethnicity, privilege, association etc.</a:t>
            </a:r>
          </a:p>
          <a:p>
            <a:pPr lvl="1"/>
            <a:r>
              <a:rPr lang="en-US" sz="3000" dirty="0"/>
              <a:t>The subject making the claim is a </a:t>
            </a:r>
            <a:r>
              <a:rPr lang="en-US" sz="3000" b="1" dirty="0">
                <a:solidFill>
                  <a:schemeClr val="bg1"/>
                </a:solidFill>
              </a:rPr>
              <a:t>provider</a:t>
            </a:r>
            <a:endParaRPr lang="en-US" sz="3000" dirty="0"/>
          </a:p>
          <a:p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-based identity </a:t>
            </a:r>
            <a:r>
              <a:rPr lang="en-US" sz="3200" b="1" dirty="0">
                <a:solidFill>
                  <a:schemeClr val="bg1"/>
                </a:solidFill>
              </a:rPr>
              <a:t>simplifies</a:t>
            </a:r>
            <a:r>
              <a:rPr lang="en-US" sz="3200" dirty="0"/>
              <a:t> authentication logic</a:t>
            </a:r>
          </a:p>
          <a:p>
            <a:pPr lvl="1"/>
            <a:r>
              <a:rPr lang="en-US" sz="3000" dirty="0"/>
              <a:t>Commonly used in individual application parts, or micro-apps</a:t>
            </a:r>
          </a:p>
          <a:p>
            <a:pPr lvl="1"/>
            <a:r>
              <a:rPr lang="en-US" sz="3000" dirty="0"/>
              <a:t>No mechanism is required for </a:t>
            </a:r>
            <a:r>
              <a:rPr lang="en-US" sz="3000" b="1" dirty="0">
                <a:solidFill>
                  <a:schemeClr val="bg1"/>
                </a:solidFill>
              </a:rPr>
              <a:t>account creation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ABB0E-7DB1-40E0-829A-F3C25108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65D62-950A-4254-9A0C-F622EB0AD9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2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A46EB-698C-4FCF-85D7-85B22510D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ASP.NET Core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-based </a:t>
            </a:r>
            <a:r>
              <a:rPr lang="en-US" sz="3200" noProof="1"/>
              <a:t>auth</a:t>
            </a:r>
            <a:r>
              <a:rPr lang="en-US" sz="3200" dirty="0"/>
              <a:t> checks are </a:t>
            </a:r>
            <a:r>
              <a:rPr lang="en-US" sz="3200" b="1" dirty="0">
                <a:solidFill>
                  <a:schemeClr val="bg1"/>
                </a:solidFill>
              </a:rPr>
              <a:t>declarative</a:t>
            </a:r>
          </a:p>
          <a:p>
            <a:pPr lvl="1"/>
            <a:r>
              <a:rPr lang="en-US" sz="3000" dirty="0"/>
              <a:t>The developer embeds them against a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or an </a:t>
            </a:r>
            <a:r>
              <a:rPr lang="en-US" sz="3000" b="1" dirty="0">
                <a:solidFill>
                  <a:schemeClr val="bg1"/>
                </a:solidFill>
              </a:rPr>
              <a:t>Action</a:t>
            </a:r>
          </a:p>
          <a:p>
            <a:pPr lvl="1"/>
            <a:r>
              <a:rPr lang="en-US" sz="3000" dirty="0"/>
              <a:t>The developer specifies </a:t>
            </a:r>
            <a:r>
              <a:rPr lang="en-US" sz="3000" b="1" dirty="0">
                <a:solidFill>
                  <a:schemeClr val="bg1"/>
                </a:solidFill>
              </a:rPr>
              <a:t>required claims </a:t>
            </a:r>
            <a:r>
              <a:rPr lang="en-US" sz="3000" dirty="0"/>
              <a:t>to access the functionality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Claims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requirements</a:t>
            </a:r>
            <a:r>
              <a:rPr lang="en-US" sz="3200" dirty="0"/>
              <a:t> are policy based</a:t>
            </a:r>
          </a:p>
          <a:p>
            <a:pPr lvl="1"/>
            <a:r>
              <a:rPr lang="en-US" sz="3000" dirty="0"/>
              <a:t>The developer must register a policy expressing claims requirements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Claims</a:t>
            </a:r>
            <a:r>
              <a:rPr lang="en-US" sz="3200" dirty="0"/>
              <a:t> are </a:t>
            </a:r>
            <a:r>
              <a:rPr lang="en-US" sz="3200" b="1" dirty="0">
                <a:solidFill>
                  <a:schemeClr val="bg1"/>
                </a:solidFill>
              </a:rPr>
              <a:t>name-value</a:t>
            </a:r>
            <a:r>
              <a:rPr lang="en-US" sz="3200" dirty="0"/>
              <a:t> pairs</a:t>
            </a:r>
          </a:p>
          <a:p>
            <a:pPr marL="609219" lvl="1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BB8F5-0E51-40F9-9520-F1C66D8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F96F6-82FE-48C3-B893-633421CB3A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B4D-F429-465D-9FBB-568F0121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62" y="4404399"/>
            <a:ext cx="639216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8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A620-9D8C-4935-800C-91ADCF39B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The simplest type of </a:t>
            </a:r>
            <a:r>
              <a:rPr lang="en-US" sz="3000" b="1" dirty="0">
                <a:solidFill>
                  <a:schemeClr val="bg1"/>
                </a:solidFill>
              </a:rPr>
              <a:t>claim</a:t>
            </a:r>
            <a:r>
              <a:rPr lang="en-US" sz="3000" dirty="0"/>
              <a:t> policy checks only for the </a:t>
            </a:r>
            <a:r>
              <a:rPr lang="en-US" sz="3000" b="1" dirty="0">
                <a:solidFill>
                  <a:schemeClr val="bg1"/>
                </a:solidFill>
              </a:rPr>
              <a:t>presence</a:t>
            </a:r>
            <a:r>
              <a:rPr lang="en-US" sz="3000" dirty="0"/>
              <a:t> of a claim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chemeClr val="bg1"/>
                </a:solidFill>
              </a:rPr>
              <a:t>value</a:t>
            </a:r>
            <a:r>
              <a:rPr lang="en-US" sz="2800" dirty="0"/>
              <a:t> of the </a:t>
            </a:r>
            <a:r>
              <a:rPr lang="en-US" sz="2800" b="1" dirty="0">
                <a:solidFill>
                  <a:schemeClr val="bg1"/>
                </a:solidFill>
              </a:rPr>
              <a:t>claim</a:t>
            </a:r>
            <a:r>
              <a:rPr lang="en-US" sz="2800" dirty="0"/>
              <a:t> is not checked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9AF33A-0265-474E-9D33-D05DB9D2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1A866-6D93-4453-84EE-936F1C92C7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D597A67-9D35-42D2-A263-9DCCFD71E092}"/>
              </a:ext>
            </a:extLst>
          </p:cNvPr>
          <p:cNvSpPr txBox="1">
            <a:spLocks/>
          </p:cNvSpPr>
          <p:nvPr/>
        </p:nvSpPr>
        <p:spPr>
          <a:xfrm>
            <a:off x="914400" y="2369918"/>
            <a:ext cx="10363200" cy="224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600" noProof="1">
                <a:effectLst/>
              </a:rPr>
              <a:t>public void </a:t>
            </a:r>
            <a:r>
              <a:rPr lang="en-US" sz="1600" noProof="1">
                <a:solidFill>
                  <a:schemeClr val="bg1"/>
                </a:solidFill>
                <a:effectLst/>
              </a:rPr>
              <a:t>ConfigureServices</a:t>
            </a:r>
            <a:r>
              <a:rPr lang="en-US" sz="1600" noProof="1">
                <a:effectLst/>
              </a:rPr>
              <a:t>(IServiceCollection services)</a:t>
            </a:r>
          </a:p>
          <a:p>
            <a:r>
              <a:rPr lang="en-US" sz="1600" noProof="1">
                <a:effectLst/>
              </a:rPr>
              <a:t>{</a:t>
            </a:r>
          </a:p>
          <a:p>
            <a:r>
              <a:rPr lang="en-US" sz="1600" noProof="1">
                <a:effectLst/>
              </a:rPr>
              <a:t>    ...</a:t>
            </a:r>
          </a:p>
          <a:p>
            <a:r>
              <a:rPr lang="en-US" sz="1600" noProof="1">
                <a:effectLst/>
              </a:rPr>
              <a:t>    services.</a:t>
            </a:r>
            <a:r>
              <a:rPr lang="en-US" sz="1600" noProof="1">
                <a:solidFill>
                  <a:schemeClr val="bg1"/>
                </a:solidFill>
                <a:effectLst/>
              </a:rPr>
              <a:t>AddAuthorization</a:t>
            </a:r>
            <a:r>
              <a:rPr lang="en-US" sz="1600" noProof="1">
                <a:effectLst/>
              </a:rPr>
              <a:t>(options =&gt;</a:t>
            </a:r>
          </a:p>
          <a:p>
            <a:r>
              <a:rPr lang="en-US" sz="1600" noProof="1">
                <a:effectLst/>
              </a:rPr>
              <a:t>    {</a:t>
            </a:r>
          </a:p>
          <a:p>
            <a:r>
              <a:rPr lang="en-US" sz="1600" noProof="1">
                <a:effectLst/>
              </a:rPr>
              <a:t>        options.</a:t>
            </a:r>
            <a:r>
              <a:rPr lang="en-US" sz="1600" noProof="1">
                <a:solidFill>
                  <a:schemeClr val="bg1"/>
                </a:solidFill>
                <a:effectLst/>
              </a:rPr>
              <a:t>AddPolicy</a:t>
            </a:r>
            <a:r>
              <a:rPr lang="en-US" sz="1600" noProof="1">
                <a:effectLst/>
              </a:rPr>
              <a:t>("</a:t>
            </a:r>
            <a:r>
              <a:rPr lang="en-US" sz="1600" noProof="1">
                <a:solidFill>
                  <a:schemeClr val="bg1"/>
                </a:solidFill>
                <a:effectLst/>
              </a:rPr>
              <a:t>EmployeeOnly</a:t>
            </a:r>
            <a:r>
              <a:rPr lang="en-US" sz="1600" noProof="1">
                <a:effectLst/>
              </a:rPr>
              <a:t>", </a:t>
            </a:r>
            <a:r>
              <a:rPr lang="en-US" sz="1600" noProof="1">
                <a:solidFill>
                  <a:schemeClr val="bg1"/>
                </a:solidFill>
                <a:effectLst/>
              </a:rPr>
              <a:t>policy</a:t>
            </a:r>
            <a:r>
              <a:rPr lang="en-US" sz="1600" noProof="1">
                <a:effectLst/>
              </a:rPr>
              <a:t> =&gt; policy.</a:t>
            </a:r>
            <a:r>
              <a:rPr lang="en-US" sz="1600" noProof="1">
                <a:solidFill>
                  <a:schemeClr val="bg1"/>
                </a:solidFill>
                <a:effectLst/>
              </a:rPr>
              <a:t>RequireClaim</a:t>
            </a:r>
            <a:r>
              <a:rPr lang="en-US" sz="1600" noProof="1">
                <a:effectLst/>
              </a:rPr>
              <a:t>("</a:t>
            </a:r>
            <a:r>
              <a:rPr lang="en-US" sz="1600" noProof="1">
                <a:solidFill>
                  <a:schemeClr val="bg1"/>
                </a:solidFill>
                <a:effectLst/>
              </a:rPr>
              <a:t>EmployeeNumber</a:t>
            </a:r>
            <a:r>
              <a:rPr lang="en-US" sz="1600" noProof="1">
                <a:effectLst/>
              </a:rPr>
              <a:t>"));</a:t>
            </a:r>
          </a:p>
          <a:p>
            <a:r>
              <a:rPr lang="en-US" sz="1600" noProof="1">
                <a:effectLst/>
              </a:rPr>
              <a:t>    });</a:t>
            </a:r>
          </a:p>
          <a:p>
            <a:r>
              <a:rPr lang="en-US" sz="1600" noProof="1">
                <a:effectLst/>
              </a:rPr>
              <a:t>}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D4C5D52-4270-42F7-B47F-2808A50F6EF7}"/>
              </a:ext>
            </a:extLst>
          </p:cNvPr>
          <p:cNvSpPr txBox="1">
            <a:spLocks/>
          </p:cNvSpPr>
          <p:nvPr/>
        </p:nvSpPr>
        <p:spPr>
          <a:xfrm>
            <a:off x="914400" y="4826779"/>
            <a:ext cx="10363200" cy="17024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600" noProof="1">
                <a:effectLst/>
              </a:rPr>
              <a:t>[</a:t>
            </a:r>
            <a:r>
              <a:rPr lang="en-US" sz="16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1600" noProof="1">
                <a:effectLst/>
              </a:rPr>
              <a:t>(</a:t>
            </a:r>
            <a:r>
              <a:rPr lang="en-US" sz="1600" noProof="1">
                <a:solidFill>
                  <a:schemeClr val="bg1"/>
                </a:solidFill>
                <a:effectLst/>
              </a:rPr>
              <a:t>Policy</a:t>
            </a:r>
            <a:r>
              <a:rPr lang="en-US" sz="1600" noProof="1">
                <a:effectLst/>
              </a:rPr>
              <a:t> = "</a:t>
            </a:r>
            <a:r>
              <a:rPr lang="en-US" sz="1600" noProof="1">
                <a:solidFill>
                  <a:schemeClr val="bg1"/>
                </a:solidFill>
                <a:effectLst/>
              </a:rPr>
              <a:t>EmployeeOnly</a:t>
            </a:r>
            <a:r>
              <a:rPr lang="en-US" sz="1600" noProof="1">
                <a:effectLst/>
              </a:rPr>
              <a:t>")]</a:t>
            </a:r>
          </a:p>
          <a:p>
            <a:r>
              <a:rPr lang="en-US" sz="1600" noProof="1">
                <a:effectLst/>
              </a:rPr>
              <a:t>public IActionResult VacationBalance()</a:t>
            </a:r>
          </a:p>
          <a:p>
            <a:r>
              <a:rPr lang="en-US" sz="1600" noProof="1">
                <a:effectLst/>
              </a:rPr>
              <a:t>{</a:t>
            </a:r>
          </a:p>
          <a:p>
            <a:r>
              <a:rPr lang="en-US" sz="1600" noProof="1">
                <a:solidFill>
                  <a:schemeClr val="accent2"/>
                </a:solidFill>
                <a:effectLst/>
              </a:rPr>
              <a:t>    //This action is accessible only by Identities with the "EmployeeOnly" Claim...</a:t>
            </a:r>
          </a:p>
          <a:p>
            <a:r>
              <a:rPr lang="en-US" sz="1600" noProof="1">
                <a:effectLst/>
              </a:rPr>
              <a:t>    return View(); </a:t>
            </a:r>
          </a:p>
          <a:p>
            <a:r>
              <a:rPr lang="en-US" sz="1600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481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43D17-6EF8-4A34-8DFE-052B19FDCD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76325"/>
            <a:ext cx="10961783" cy="768084"/>
          </a:xfrm>
        </p:spPr>
        <p:txBody>
          <a:bodyPr/>
          <a:lstStyle/>
          <a:p>
            <a:r>
              <a:rPr lang="en-US" dirty="0"/>
              <a:t>Identity – Extending &amp; Scaffolding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A8A0-E4E5-4B03-A898-17AF730553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1AF266BA-3368-4D0A-9835-B8AC3894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964" y="1215105"/>
            <a:ext cx="2664070" cy="2664070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4A54EA32-1733-4AF4-801F-9CBB7B7D2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3964" y="1861341"/>
            <a:ext cx="1047749" cy="1047749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CD94B703-D0F9-4E83-948B-83BE02D28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0289" y="1861341"/>
            <a:ext cx="1047749" cy="1047749"/>
          </a:xfrm>
          <a:prstGeom prst="rect">
            <a:avLst/>
          </a:prstGeom>
        </p:spPr>
      </p:pic>
      <p:pic>
        <p:nvPicPr>
          <p:cNvPr id="11" name="Graphic 10" descr="Single gear">
            <a:extLst>
              <a:ext uri="{FF2B5EF4-FFF2-40B4-BE49-F238E27FC236}">
                <a16:creationId xmlns:a16="http://schemas.microsoft.com/office/drawing/2014/main" id="{CD815154-1DCC-458A-ACAA-1C63DC1C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7196">
            <a:off x="4240085" y="2411679"/>
            <a:ext cx="1047749" cy="1047749"/>
          </a:xfrm>
          <a:prstGeom prst="rect">
            <a:avLst/>
          </a:prstGeom>
        </p:spPr>
      </p:pic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61D8415-4C67-4837-AE81-E982D1AF1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09982">
            <a:off x="6879351" y="2411678"/>
            <a:ext cx="1047749" cy="10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2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F5120-63B2-4C5E-BE7E-79A5FBF7B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81436" cy="5561125"/>
          </a:xfrm>
        </p:spPr>
        <p:txBody>
          <a:bodyPr/>
          <a:lstStyle/>
          <a:p>
            <a:r>
              <a:rPr lang="en-US" sz="3200" dirty="0"/>
              <a:t>As of </a:t>
            </a:r>
            <a:r>
              <a:rPr lang="en-US" sz="3200" b="1" dirty="0">
                <a:solidFill>
                  <a:schemeClr val="bg1"/>
                </a:solidFill>
              </a:rPr>
              <a:t>ASP.NET Core 2.1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Identity</a:t>
            </a:r>
            <a:r>
              <a:rPr lang="en-US" sz="3200" dirty="0"/>
              <a:t> is provided as a </a:t>
            </a:r>
            <a:r>
              <a:rPr lang="en-US" sz="3200" b="1" dirty="0">
                <a:solidFill>
                  <a:schemeClr val="bg1"/>
                </a:solidFill>
              </a:rPr>
              <a:t>Razor Class Library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scaffolder</a:t>
            </a:r>
            <a:r>
              <a:rPr lang="en-US" sz="3200" dirty="0"/>
              <a:t> can be configured to generate source code</a:t>
            </a:r>
          </a:p>
          <a:p>
            <a:pPr lvl="1"/>
            <a:r>
              <a:rPr lang="en-US" dirty="0"/>
              <a:t>If you need to modify the code and change the behavior</a:t>
            </a:r>
          </a:p>
          <a:p>
            <a:r>
              <a:rPr lang="en-US" sz="3200" dirty="0"/>
              <a:t>Most of the necessary code is generated by the </a:t>
            </a:r>
            <a:r>
              <a:rPr lang="en-US" sz="3200" b="1" dirty="0">
                <a:solidFill>
                  <a:schemeClr val="bg1"/>
                </a:solidFill>
              </a:rPr>
              <a:t>scaffolder</a:t>
            </a:r>
          </a:p>
          <a:p>
            <a:pPr lvl="1"/>
            <a:r>
              <a:rPr lang="en-US" dirty="0"/>
              <a:t>Your project will need an 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dirty="0"/>
              <a:t>, before the process is complete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scaffolder</a:t>
            </a:r>
            <a:r>
              <a:rPr lang="en-US" sz="3200" dirty="0"/>
              <a:t> generates a helpful </a:t>
            </a:r>
            <a:r>
              <a:rPr lang="en-US" sz="3200" b="1" i="1" dirty="0">
                <a:solidFill>
                  <a:schemeClr val="bg1"/>
                </a:solidFill>
              </a:rPr>
              <a:t>ScaffoldingReadme.txt </a:t>
            </a:r>
            <a:r>
              <a:rPr lang="en-US" sz="3200" dirty="0"/>
              <a:t>file</a:t>
            </a:r>
          </a:p>
          <a:p>
            <a:pPr lvl="1"/>
            <a:r>
              <a:rPr lang="en-US" sz="3000" dirty="0"/>
              <a:t>Contains instructions on what’s needed to complete the scaffolding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Source control </a:t>
            </a:r>
            <a:r>
              <a:rPr lang="en-US" sz="3200" dirty="0"/>
              <a:t>is suggested, before attempting </a:t>
            </a:r>
            <a:r>
              <a:rPr lang="en-US" sz="3200" b="1" dirty="0">
                <a:solidFill>
                  <a:schemeClr val="bg1"/>
                </a:solidFill>
              </a:rPr>
              <a:t>scaffolding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252148-19E3-4B22-B097-0B5BF996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ASP.NET Core Identity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664F6-4D68-4962-8D3D-A0748E231B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9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9B5C5-EC93-4177-9893-3D89DF77F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47725"/>
            <a:ext cx="10961783" cy="768084"/>
          </a:xfrm>
        </p:spPr>
        <p:txBody>
          <a:bodyPr/>
          <a:lstStyle/>
          <a:p>
            <a:r>
              <a:rPr lang="en-US" dirty="0"/>
              <a:t>Scaffolding ASP.NET Core Identity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1AB03D-7C81-4D90-BBA4-D71021FB8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2A3DD-91E9-4EDA-A45D-3E61B09541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256445-3ACC-4EAB-A5C0-60CE9FAEA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8" b="16797"/>
          <a:stretch/>
        </p:blipFill>
        <p:spPr>
          <a:xfrm>
            <a:off x="1624011" y="861646"/>
            <a:ext cx="8943975" cy="36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 fontScale="92500" lnSpcReduction="10000"/>
          </a:bodyPr>
          <a:lstStyle/>
          <a:p>
            <a:r>
              <a:rPr lang="en-US" b="1" noProof="1">
                <a:solidFill>
                  <a:schemeClr val="bg1"/>
                </a:solidFill>
              </a:rPr>
              <a:t>ApplicationUser.cs</a:t>
            </a:r>
            <a:r>
              <a:rPr lang="en-US" dirty="0"/>
              <a:t> – can add user functionality</a:t>
            </a:r>
            <a:endParaRPr lang="en-US" noProof="1"/>
          </a:p>
          <a:p>
            <a:r>
              <a:rPr lang="en-US" dirty="0"/>
              <a:t>Extends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 information for the ASP.NET Core application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derived from </a:t>
            </a:r>
            <a:r>
              <a:rPr lang="en-US" b="1" noProof="1">
                <a:solidFill>
                  <a:schemeClr val="bg1"/>
                </a:solidFill>
              </a:rPr>
              <a:t>IdentityUser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Id</a:t>
            </a:r>
            <a:r>
              <a:rPr lang="en-US" dirty="0"/>
              <a:t> (unique User Id, string holding a </a:t>
            </a:r>
            <a:r>
              <a:rPr lang="en-US" b="1" dirty="0">
                <a:solidFill>
                  <a:schemeClr val="bg1"/>
                </a:solidFill>
              </a:rPr>
              <a:t>GUID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</a:t>
            </a:r>
            <a:r>
              <a:rPr lang="en-US" b="1" dirty="0">
                <a:solidFill>
                  <a:schemeClr val="bg1"/>
                </a:solidFill>
              </a:rPr>
              <a:t>313c241a-29ed-4398-b185-9a143bbd03ef</a:t>
            </a:r>
            <a:endParaRPr lang="bg-BG" b="1" dirty="0">
              <a:solidFill>
                <a:schemeClr val="bg1"/>
              </a:solidFill>
            </a:endParaRP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Username</a:t>
            </a:r>
            <a:r>
              <a:rPr lang="en-US" dirty="0"/>
              <a:t> (unique username), e.g. </a:t>
            </a:r>
            <a:r>
              <a:rPr lang="en-US" b="1" noProof="1">
                <a:solidFill>
                  <a:schemeClr val="bg1"/>
                </a:solidFill>
              </a:rPr>
              <a:t>maria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Email</a:t>
            </a:r>
            <a:r>
              <a:rPr lang="en-US" dirty="0"/>
              <a:t> (email address – can be unique), e.g. </a:t>
            </a:r>
            <a:r>
              <a:rPr lang="en-US" b="1" dirty="0">
                <a:solidFill>
                  <a:schemeClr val="bg1"/>
                </a:solidFill>
              </a:rPr>
              <a:t>mm@gmail.com</a:t>
            </a:r>
          </a:p>
          <a:p>
            <a:r>
              <a:rPr lang="en-US" dirty="0"/>
              <a:t>May hold </a:t>
            </a:r>
            <a:r>
              <a:rPr lang="en-US" b="1" dirty="0">
                <a:solidFill>
                  <a:schemeClr val="bg1"/>
                </a:solidFill>
              </a:rPr>
              <a:t>additional fields</a:t>
            </a:r>
            <a:r>
              <a:rPr lang="en-US" dirty="0"/>
              <a:t>, e.g. first name, last name,</a:t>
            </a:r>
            <a:br>
              <a:rPr lang="en-US" dirty="0"/>
            </a:br>
            <a:r>
              <a:rPr lang="en-US" dirty="0"/>
              <a:t>date of birth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Extending ASP.NET Core Identity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27" name="Picture 3" descr="C:\Users\Roy Jones Jr\Desktop\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2" y="2395635"/>
            <a:ext cx="2066730" cy="20667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4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8B4696-58D8-4FC2-9DF5-C8EC336D0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Web Security </a:t>
            </a:r>
            <a:r>
              <a:rPr lang="en-US" sz="3200" dirty="0"/>
              <a:t>encompasses measures to improve an app’s security</a:t>
            </a:r>
          </a:p>
          <a:p>
            <a:pPr lvl="1"/>
            <a:r>
              <a:rPr lang="en-US" sz="3000" dirty="0"/>
              <a:t>Often done by fixing and preventing </a:t>
            </a:r>
            <a:r>
              <a:rPr lang="en-US" sz="3000" b="1" dirty="0">
                <a:solidFill>
                  <a:schemeClr val="bg1"/>
                </a:solidFill>
              </a:rPr>
              <a:t>security vulnerabilities</a:t>
            </a:r>
          </a:p>
          <a:p>
            <a:r>
              <a:rPr lang="en-US" sz="3200" dirty="0"/>
              <a:t>Vulnerabilities are ever-evolving but mostly – largely consistent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8AB82D-FF5D-4C4C-AD0D-70228423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67CD-26E3-4670-9652-06D270C5F14D}"/>
              </a:ext>
            </a:extLst>
          </p:cNvPr>
          <p:cNvSpPr txBox="1"/>
          <p:nvPr/>
        </p:nvSpPr>
        <p:spPr>
          <a:xfrm>
            <a:off x="1508961" y="5599598"/>
            <a:ext cx="9174078" cy="1010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i="1" dirty="0"/>
              <a:t>“One thing is considered secured, when breaking its security costs more</a:t>
            </a:r>
            <a:br>
              <a:rPr lang="en-US" sz="2400" i="1" dirty="0"/>
            </a:br>
            <a:r>
              <a:rPr lang="en-US" sz="2400" i="1" dirty="0"/>
              <a:t>than the value received by doing so…”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447F86-E678-409C-A8CD-7501D0E8088A}"/>
              </a:ext>
            </a:extLst>
          </p:cNvPr>
          <p:cNvGrpSpPr/>
          <p:nvPr/>
        </p:nvGrpSpPr>
        <p:grpSpPr>
          <a:xfrm>
            <a:off x="700364" y="2682008"/>
            <a:ext cx="10791272" cy="2928690"/>
            <a:chOff x="1145931" y="2670908"/>
            <a:chExt cx="10791272" cy="2928690"/>
          </a:xfrm>
        </p:grpSpPr>
        <p:pic>
          <p:nvPicPr>
            <p:cNvPr id="18" name="Graphic 17" descr="Monitor">
              <a:extLst>
                <a:ext uri="{FF2B5EF4-FFF2-40B4-BE49-F238E27FC236}">
                  <a16:creationId xmlns:a16="http://schemas.microsoft.com/office/drawing/2014/main" id="{B0EF43DE-5E36-4946-B98B-74DDE72C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58378" y="3376956"/>
              <a:ext cx="1978607" cy="197860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6C4D8B-7B33-4EE0-8CAE-DF66055D5B38}"/>
                </a:ext>
              </a:extLst>
            </p:cNvPr>
            <p:cNvGrpSpPr/>
            <p:nvPr/>
          </p:nvGrpSpPr>
          <p:grpSpPr>
            <a:xfrm>
              <a:off x="1145931" y="2670908"/>
              <a:ext cx="10791272" cy="2928690"/>
              <a:chOff x="1145931" y="2670908"/>
              <a:chExt cx="10791272" cy="29286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9E687F-DABB-4D89-8493-E762197F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45931" y="2670908"/>
                <a:ext cx="2822330" cy="2822330"/>
              </a:xfrm>
              <a:prstGeom prst="rect">
                <a:avLst/>
              </a:prstGeom>
            </p:spPr>
          </p:pic>
          <p:pic>
            <p:nvPicPr>
              <p:cNvPr id="12" name="Graphic 11" descr="Plug">
                <a:extLst>
                  <a:ext uri="{FF2B5EF4-FFF2-40B4-BE49-F238E27FC236}">
                    <a16:creationId xmlns:a16="http://schemas.microsoft.com/office/drawing/2014/main" id="{37764131-0E5A-48CC-9A1D-A03A00605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400000">
                <a:off x="3785774" y="3284290"/>
                <a:ext cx="2315308" cy="2315308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5099BB-70C4-4890-944E-493C8580E271}"/>
                  </a:ext>
                </a:extLst>
              </p:cNvPr>
              <p:cNvSpPr/>
              <p:nvPr/>
            </p:nvSpPr>
            <p:spPr bwMode="auto">
              <a:xfrm>
                <a:off x="5644662" y="4176346"/>
                <a:ext cx="451338" cy="501162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4270C72C-E5B3-4158-9CAD-436E7047B0F7}"/>
                  </a:ext>
                </a:extLst>
              </p:cNvPr>
              <p:cNvSpPr/>
              <p:nvPr/>
            </p:nvSpPr>
            <p:spPr bwMode="auto">
              <a:xfrm>
                <a:off x="5626882" y="4366260"/>
                <a:ext cx="3018551" cy="152400"/>
              </a:xfrm>
              <a:prstGeom prst="rightArrow">
                <a:avLst/>
              </a:prstGeom>
              <a:solidFill>
                <a:schemeClr val="accent6">
                  <a:lumMod val="1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20" name="Graphic 19" descr="Database">
                <a:extLst>
                  <a:ext uri="{FF2B5EF4-FFF2-40B4-BE49-F238E27FC236}">
                    <a16:creationId xmlns:a16="http://schemas.microsoft.com/office/drawing/2014/main" id="{998F49B5-3C35-4871-899E-4BDFC79C5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68254" y="3531785"/>
                <a:ext cx="1668949" cy="1668949"/>
              </a:xfrm>
              <a:prstGeom prst="rect">
                <a:avLst/>
              </a:prstGeom>
            </p:spPr>
          </p:pic>
          <p:pic>
            <p:nvPicPr>
              <p:cNvPr id="22" name="Graphic 21" descr="Earth Globe Americas">
                <a:extLst>
                  <a:ext uri="{FF2B5EF4-FFF2-40B4-BE49-F238E27FC236}">
                    <a16:creationId xmlns:a16="http://schemas.microsoft.com/office/drawing/2014/main" id="{FF615763-4F86-4620-97BF-9D3E91211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57471" y="3743401"/>
                <a:ext cx="974552" cy="9745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556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A2FD4DB-74A4-47C6-A21C-16974765109C}"/>
              </a:ext>
            </a:extLst>
          </p:cNvPr>
          <p:cNvSpPr/>
          <p:nvPr/>
        </p:nvSpPr>
        <p:spPr bwMode="auto">
          <a:xfrm>
            <a:off x="4286865" y="792820"/>
            <a:ext cx="3608437" cy="37496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07DA7-E80E-457E-804F-5B597B23A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783528"/>
            <a:ext cx="10961783" cy="768084"/>
          </a:xfrm>
        </p:spPr>
        <p:txBody>
          <a:bodyPr/>
          <a:lstStyle/>
          <a:p>
            <a:r>
              <a:rPr lang="en-US" dirty="0"/>
              <a:t>Gaining Full Control over Identity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644B9-E677-40AE-961C-225F051EFF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E2071-4A9C-4E94-9294-D95FD76C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82" y="306388"/>
            <a:ext cx="10198602" cy="54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B2E1A-B1CC-4AAC-8A39-368C4B0A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default identity behavior is replaced with a custom such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implement a custom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 and a Custom </a:t>
            </a:r>
            <a:r>
              <a:rPr lang="en-US" b="1" dirty="0">
                <a:solidFill>
                  <a:schemeClr val="bg1"/>
                </a:solidFill>
              </a:rPr>
              <a:t>User Role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3B0A7-088F-4B3E-B8E6-D00F6969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Full Identity Control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25C7291-37BC-431F-B63B-6F268381703F}"/>
              </a:ext>
            </a:extLst>
          </p:cNvPr>
          <p:cNvSpPr txBox="1">
            <a:spLocks/>
          </p:cNvSpPr>
          <p:nvPr/>
        </p:nvSpPr>
        <p:spPr>
          <a:xfrm>
            <a:off x="720969" y="2023578"/>
            <a:ext cx="103632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000" noProof="1">
                <a:solidFill>
                  <a:schemeClr val="tx1"/>
                </a:solidFill>
                <a:effectLst/>
              </a:rPr>
              <a:t>public void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ConfigureServices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  <a:r>
              <a:rPr lang="en-US" sz="2000" noProof="1">
                <a:solidFill>
                  <a:schemeClr val="bg1"/>
                </a:solidFill>
                <a:effectLst/>
              </a:rPr>
              <a:t>IServiceCollection</a:t>
            </a:r>
            <a:r>
              <a:rPr lang="en-US" sz="2000" noProof="1"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...</a:t>
            </a:r>
            <a:endParaRPr lang="en-US" sz="2000" noProof="1">
              <a:effectLst/>
            </a:endParaRPr>
          </a:p>
          <a:p>
            <a:r>
              <a:rPr lang="en-US" sz="2000" noProof="1">
                <a:effectLst/>
              </a:rPr>
              <a:t>    services.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AddIdentity</a:t>
            </a:r>
            <a:r>
              <a:rPr lang="en-US" sz="2000" noProof="1">
                <a:effectLst/>
              </a:rPr>
              <a:t>&lt;</a:t>
            </a:r>
            <a:r>
              <a:rPr lang="en-US" sz="2000" noProof="1">
                <a:solidFill>
                  <a:schemeClr val="bg1"/>
                </a:solidFill>
                <a:effectLst/>
              </a:rPr>
              <a:t>IdentityUser</a:t>
            </a:r>
            <a:r>
              <a:rPr lang="en-US" sz="2000" noProof="1">
                <a:effectLst/>
              </a:rPr>
              <a:t>, </a:t>
            </a:r>
            <a:r>
              <a:rPr lang="en-US" sz="2000" noProof="1">
                <a:solidFill>
                  <a:schemeClr val="bg1"/>
                </a:solidFill>
                <a:effectLst/>
              </a:rPr>
              <a:t>IdentityRole</a:t>
            </a:r>
            <a:r>
              <a:rPr lang="en-US" sz="2000" noProof="1">
                <a:effectLst/>
              </a:rPr>
              <a:t>&gt;()</a:t>
            </a:r>
            <a:r>
              <a:rPr lang="en-US" sz="2000" noProof="1"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    </a:t>
            </a:r>
            <a:r>
              <a:rPr lang="en-US" sz="2000" noProof="1">
                <a:solidFill>
                  <a:schemeClr val="accent2"/>
                </a:solidFill>
                <a:effectLst/>
              </a:rPr>
              <a:t>// services.AddDefaultIdentity&lt;IdentityUser&gt;()</a:t>
            </a:r>
          </a:p>
          <a:p>
            <a:r>
              <a:rPr lang="en-US" sz="2000" noProof="1">
                <a:effectLst/>
              </a:rPr>
              <a:t>        .AddEntityFrameworkStores&lt;ApplicationDbContext&gt;()</a:t>
            </a:r>
          </a:p>
          <a:p>
            <a:r>
              <a:rPr lang="en-US" sz="2000" noProof="1">
                <a:effectLst/>
              </a:rPr>
              <a:t>        .</a:t>
            </a:r>
            <a:r>
              <a:rPr lang="en-US" sz="2000" noProof="1">
                <a:solidFill>
                  <a:schemeClr val="bg1"/>
                </a:solidFill>
                <a:effectLst/>
              </a:rPr>
              <a:t>AddDefaultTokenProviders</a:t>
            </a:r>
            <a:r>
              <a:rPr lang="en-US" sz="2000" noProof="1">
                <a:effectLst/>
              </a:rPr>
              <a:t>();</a:t>
            </a:r>
          </a:p>
          <a:p>
            <a:r>
              <a:rPr lang="en-US" sz="2000" noProof="1">
                <a:effectLst/>
              </a:rPr>
              <a:t>    ...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36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B2E1A-B1CC-4AAC-8A39-368C4B0A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4483"/>
          </a:xfrm>
        </p:spPr>
        <p:txBody>
          <a:bodyPr>
            <a:normAutofit/>
          </a:bodyPr>
          <a:lstStyle/>
          <a:p>
            <a:r>
              <a:rPr lang="en-US" sz="3200" noProof="1"/>
              <a:t>The following sets the </a:t>
            </a:r>
            <a:r>
              <a:rPr lang="en-US" sz="3200" b="1" noProof="1">
                <a:solidFill>
                  <a:schemeClr val="bg1"/>
                </a:solidFill>
              </a:rPr>
              <a:t>LoginPath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LogoutPath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AccessDeniedPath</a:t>
            </a: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3B0A7-088F-4B3E-B8E6-D00F6969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Full Identity Control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25C7291-37BC-431F-B63B-6F268381703F}"/>
              </a:ext>
            </a:extLst>
          </p:cNvPr>
          <p:cNvSpPr txBox="1">
            <a:spLocks/>
          </p:cNvSpPr>
          <p:nvPr/>
        </p:nvSpPr>
        <p:spPr>
          <a:xfrm>
            <a:off x="914400" y="2170334"/>
            <a:ext cx="10363200" cy="3797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000" noProof="1">
                <a:solidFill>
                  <a:schemeClr val="tx1"/>
                </a:solidFill>
                <a:effectLst/>
              </a:rPr>
              <a:t>public void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ConfigureServices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  <a:r>
              <a:rPr lang="en-US" sz="2000" noProof="1">
                <a:solidFill>
                  <a:schemeClr val="bg1"/>
                </a:solidFill>
                <a:effectLst/>
              </a:rPr>
              <a:t>IServiceCollection</a:t>
            </a:r>
            <a:r>
              <a:rPr lang="en-US" sz="2000" noProof="1"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...</a:t>
            </a:r>
            <a:endParaRPr lang="en-US" sz="2000" noProof="1">
              <a:effectLst/>
            </a:endParaRPr>
          </a:p>
          <a:p>
            <a:r>
              <a:rPr lang="en-US" sz="2000" noProof="1">
                <a:effectLst/>
              </a:rPr>
              <a:t>    services.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ConfigureApplicationCookie</a:t>
            </a:r>
            <a:r>
              <a:rPr lang="en-US" sz="2000" noProof="1">
                <a:effectLst/>
              </a:rPr>
              <a:t>(options =&gt;</a:t>
            </a:r>
          </a:p>
          <a:p>
            <a:r>
              <a:rPr lang="en-US" sz="2000" noProof="1">
                <a:effectLst/>
              </a:rPr>
              <a:t>    {</a:t>
            </a:r>
          </a:p>
          <a:p>
            <a:r>
              <a:rPr lang="en-US" sz="2000" noProof="1">
                <a:effectLst/>
              </a:rPr>
              <a:t>        options.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LoginPath</a:t>
            </a:r>
            <a:r>
              <a:rPr lang="en-US" sz="2000" noProof="1">
                <a:effectLst/>
              </a:rPr>
              <a:t> = $"</a:t>
            </a:r>
            <a:r>
              <a:rPr lang="en-US" sz="2000" noProof="1">
                <a:solidFill>
                  <a:schemeClr val="bg1"/>
                </a:solidFill>
                <a:effectLst/>
              </a:rPr>
              <a:t>/Identity/Account/Login</a:t>
            </a:r>
            <a:r>
              <a:rPr lang="en-US" sz="2000" noProof="1">
                <a:effectLst/>
              </a:rPr>
              <a:t>";</a:t>
            </a:r>
          </a:p>
          <a:p>
            <a:r>
              <a:rPr lang="en-US" sz="2000" noProof="1">
                <a:effectLst/>
              </a:rPr>
              <a:t>        options.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LogoutPath</a:t>
            </a:r>
            <a:r>
              <a:rPr lang="en-US" sz="2000" noProof="1">
                <a:effectLst/>
              </a:rPr>
              <a:t> = $"</a:t>
            </a:r>
            <a:r>
              <a:rPr lang="en-US" sz="2000" noProof="1">
                <a:solidFill>
                  <a:schemeClr val="bg1"/>
                </a:solidFill>
                <a:effectLst/>
              </a:rPr>
              <a:t>/Identity/Account/Logout</a:t>
            </a:r>
            <a:r>
              <a:rPr lang="en-US" sz="2000" noProof="1">
                <a:effectLst/>
              </a:rPr>
              <a:t>";</a:t>
            </a:r>
          </a:p>
          <a:p>
            <a:r>
              <a:rPr lang="en-US" sz="2000" noProof="1">
                <a:effectLst/>
              </a:rPr>
              <a:t>        options.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AccessDeniedPath</a:t>
            </a:r>
            <a:r>
              <a:rPr lang="en-US" sz="2000" noProof="1">
                <a:effectLst/>
              </a:rPr>
              <a:t> = $"</a:t>
            </a:r>
            <a:r>
              <a:rPr lang="en-US" sz="2000" noProof="1">
                <a:solidFill>
                  <a:schemeClr val="bg1"/>
                </a:solidFill>
                <a:effectLst/>
              </a:rPr>
              <a:t>/Identity/Account/AccessDenied</a:t>
            </a:r>
            <a:r>
              <a:rPr lang="en-US" sz="2000" noProof="1">
                <a:effectLst/>
              </a:rPr>
              <a:t>";</a:t>
            </a:r>
          </a:p>
          <a:p>
            <a:r>
              <a:rPr lang="en-US" sz="2000" noProof="1">
                <a:effectLst/>
              </a:rPr>
              <a:t>    });    </a:t>
            </a:r>
          </a:p>
          <a:p>
            <a:r>
              <a:rPr lang="en-US" sz="2000" noProof="1">
                <a:effectLst/>
              </a:rPr>
              <a:t>    ...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558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A1698-881F-4205-B3F0-F551C5174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many types of </a:t>
            </a:r>
            <a:r>
              <a:rPr lang="en-US" noProof="1"/>
              <a:t>auth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ASP.NET Core </a:t>
            </a:r>
            <a:r>
              <a:rPr lang="en-US" dirty="0"/>
              <a:t>applications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Cookie-based</a:t>
            </a:r>
            <a:r>
              <a:rPr lang="en-US" dirty="0"/>
              <a:t> Authentication &amp; Authorization (Identity)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/>
              <a:t> Authentication &amp; Authorization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Cloud-based</a:t>
            </a:r>
            <a:r>
              <a:rPr lang="en-US" dirty="0"/>
              <a:t> Authentication &amp; Authorization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JSON Web Tokens </a:t>
            </a:r>
            <a:r>
              <a:rPr lang="en-US" dirty="0"/>
              <a:t>(JWT) Authentication &amp; Authorization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2110B-F3ED-4CD8-B7B4-E62B94B1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AF38D-7985-4753-A26A-E9DB13A291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Graphic 5" descr="Download from cloud">
            <a:extLst>
              <a:ext uri="{FF2B5EF4-FFF2-40B4-BE49-F238E27FC236}">
                <a16:creationId xmlns:a16="http://schemas.microsoft.com/office/drawing/2014/main" id="{B7344F0D-EA87-4C58-AC5A-F77C473CC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9538" y="4489567"/>
            <a:ext cx="2344616" cy="234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37017-9DEB-45C3-8EC1-EA7E1DD8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6" y="4006475"/>
            <a:ext cx="3310796" cy="3310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13B88-A800-45DF-8B6F-B80FD45A7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76" y="4728201"/>
            <a:ext cx="1867347" cy="1867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3FD022-0ABC-4932-BADF-27847BDE0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02" y="4875145"/>
            <a:ext cx="1573457" cy="15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DFD2-D678-40D5-83F1-3245CFCEA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1" y="1196125"/>
            <a:ext cx="12001598" cy="520106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General Data Protection Regulation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GDPR</a:t>
            </a:r>
            <a:r>
              <a:rPr lang="en-US" sz="3200" dirty="0"/>
              <a:t>) is a regulation in </a:t>
            </a:r>
            <a:r>
              <a:rPr lang="en-US" sz="3200" b="1" dirty="0">
                <a:solidFill>
                  <a:schemeClr val="bg1"/>
                </a:solidFill>
              </a:rPr>
              <a:t>EU</a:t>
            </a:r>
            <a:r>
              <a:rPr lang="en-US" sz="3200" dirty="0"/>
              <a:t> law</a:t>
            </a:r>
          </a:p>
          <a:p>
            <a:pPr lvl="1"/>
            <a:r>
              <a:rPr lang="en-US" sz="3000" dirty="0"/>
              <a:t>Addresses </a:t>
            </a:r>
            <a:r>
              <a:rPr lang="en-US" sz="3000" b="1" dirty="0">
                <a:solidFill>
                  <a:schemeClr val="bg1"/>
                </a:solidFill>
              </a:rPr>
              <a:t>data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protection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privacy</a:t>
            </a:r>
            <a:r>
              <a:rPr lang="en-US" sz="3000" dirty="0"/>
              <a:t> of individuals within the </a:t>
            </a:r>
            <a:r>
              <a:rPr lang="en-US" sz="3000" b="1" dirty="0">
                <a:solidFill>
                  <a:schemeClr val="bg1"/>
                </a:solidFill>
              </a:rPr>
              <a:t>EU</a:t>
            </a:r>
          </a:p>
          <a:p>
            <a:pPr lvl="1"/>
            <a:r>
              <a:rPr lang="en-US" sz="3000" dirty="0"/>
              <a:t>It also addresses export of personal data outside of the EU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GDPR</a:t>
            </a:r>
            <a:r>
              <a:rPr lang="en-US" sz="3200" dirty="0"/>
              <a:t> aims to:</a:t>
            </a:r>
          </a:p>
          <a:p>
            <a:pPr lvl="1"/>
            <a:r>
              <a:rPr lang="en-US" sz="3000" dirty="0"/>
              <a:t>Provide individuals with more control over their </a:t>
            </a:r>
            <a:r>
              <a:rPr lang="en-US" sz="3000" b="1" dirty="0">
                <a:solidFill>
                  <a:schemeClr val="bg1"/>
                </a:solidFill>
              </a:rPr>
              <a:t>personal data </a:t>
            </a:r>
          </a:p>
          <a:p>
            <a:pPr lvl="1"/>
            <a:r>
              <a:rPr lang="en-US" sz="3000" dirty="0"/>
              <a:t>Simplify the regulatory environment for </a:t>
            </a:r>
            <a:r>
              <a:rPr lang="en-US" sz="3000" b="1" dirty="0">
                <a:solidFill>
                  <a:schemeClr val="bg1"/>
                </a:solidFill>
              </a:rPr>
              <a:t>international businesses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provides </a:t>
            </a:r>
            <a:r>
              <a:rPr lang="en-US" sz="3200" b="1" dirty="0">
                <a:solidFill>
                  <a:schemeClr val="bg1"/>
                </a:solidFill>
              </a:rPr>
              <a:t>API</a:t>
            </a:r>
            <a:r>
              <a:rPr lang="en-US" sz="3200" dirty="0"/>
              <a:t>s to help meet some </a:t>
            </a:r>
            <a:r>
              <a:rPr lang="en-US" sz="3200" b="1" dirty="0">
                <a:solidFill>
                  <a:schemeClr val="bg1"/>
                </a:solidFill>
              </a:rPr>
              <a:t>GDPR</a:t>
            </a:r>
            <a:r>
              <a:rPr lang="en-US" sz="3200" dirty="0"/>
              <a:t> requirements</a:t>
            </a:r>
            <a:endParaRPr lang="en-US" sz="3000" dirty="0"/>
          </a:p>
          <a:p>
            <a:pPr lvl="1"/>
            <a:r>
              <a:rPr lang="en-US" sz="3000" dirty="0"/>
              <a:t>There is also a sample app in GitHub </a:t>
            </a:r>
            <a:r>
              <a:rPr lang="en-US" sz="3000" dirty="0">
                <a:hlinkClick r:id="rId2"/>
              </a:rPr>
              <a:t>here</a:t>
            </a: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DE7C97-90ED-4C55-B485-7C44EBE4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CED8-9399-4467-8AF6-25E2541E1C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D0BA2-F736-47A0-A571-E3811887C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88" y="3078065"/>
            <a:ext cx="4154365" cy="7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2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113851-A97C-4FD0-82EF-994458371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000" dirty="0"/>
              <a:t>There are </a:t>
            </a:r>
            <a:r>
              <a:rPr lang="en-US" sz="3000" b="1" dirty="0">
                <a:solidFill>
                  <a:schemeClr val="bg1"/>
                </a:solidFill>
              </a:rPr>
              <a:t>several individual rights </a:t>
            </a:r>
            <a:r>
              <a:rPr lang="en-US" sz="3000" dirty="0"/>
              <a:t>you must provide your clients</a:t>
            </a:r>
          </a:p>
          <a:p>
            <a:pPr lvl="1"/>
            <a:r>
              <a:rPr lang="en-US" sz="2800" dirty="0"/>
              <a:t>Right to be </a:t>
            </a:r>
            <a:r>
              <a:rPr lang="en-US" sz="2800" b="1" dirty="0">
                <a:solidFill>
                  <a:schemeClr val="bg1"/>
                </a:solidFill>
              </a:rPr>
              <a:t>informed</a:t>
            </a:r>
          </a:p>
          <a:p>
            <a:pPr lvl="1"/>
            <a:r>
              <a:rPr lang="en-US" sz="2800" dirty="0"/>
              <a:t>Right of </a:t>
            </a:r>
            <a:r>
              <a:rPr lang="en-US" sz="2800" b="1" dirty="0">
                <a:solidFill>
                  <a:schemeClr val="bg1"/>
                </a:solidFill>
              </a:rPr>
              <a:t>access</a:t>
            </a:r>
          </a:p>
          <a:p>
            <a:pPr lvl="1"/>
            <a:r>
              <a:rPr lang="en-US" sz="2800" dirty="0"/>
              <a:t>Right to </a:t>
            </a:r>
            <a:r>
              <a:rPr lang="en-US" sz="2800" b="1" dirty="0">
                <a:solidFill>
                  <a:schemeClr val="bg1"/>
                </a:solidFill>
              </a:rPr>
              <a:t>rectification</a:t>
            </a:r>
          </a:p>
          <a:p>
            <a:pPr lvl="1"/>
            <a:r>
              <a:rPr lang="en-US" sz="2800" dirty="0"/>
              <a:t>Right to </a:t>
            </a:r>
            <a:r>
              <a:rPr lang="en-US" sz="2800" b="1" dirty="0">
                <a:solidFill>
                  <a:schemeClr val="bg1"/>
                </a:solidFill>
              </a:rPr>
              <a:t>erasure</a:t>
            </a:r>
          </a:p>
          <a:p>
            <a:pPr lvl="1"/>
            <a:r>
              <a:rPr lang="en-US" sz="2800" dirty="0"/>
              <a:t>Right to </a:t>
            </a:r>
            <a:r>
              <a:rPr lang="en-US" sz="2800" b="1" dirty="0">
                <a:solidFill>
                  <a:schemeClr val="bg1"/>
                </a:solidFill>
              </a:rPr>
              <a:t>restrict processing</a:t>
            </a:r>
          </a:p>
          <a:p>
            <a:pPr lvl="1"/>
            <a:r>
              <a:rPr lang="en-US" sz="2800" dirty="0"/>
              <a:t>Right to </a:t>
            </a:r>
            <a:r>
              <a:rPr lang="en-US" sz="2800" b="1" dirty="0">
                <a:solidFill>
                  <a:schemeClr val="bg1"/>
                </a:solidFill>
              </a:rPr>
              <a:t>portability</a:t>
            </a:r>
          </a:p>
          <a:p>
            <a:pPr lvl="1"/>
            <a:r>
              <a:rPr lang="en-US" sz="2800" dirty="0"/>
              <a:t>Right to </a:t>
            </a:r>
            <a:r>
              <a:rPr lang="en-US" sz="2800" b="1" dirty="0">
                <a:solidFill>
                  <a:schemeClr val="bg1"/>
                </a:solidFill>
              </a:rPr>
              <a:t>object</a:t>
            </a:r>
          </a:p>
          <a:p>
            <a:pPr lvl="1"/>
            <a:r>
              <a:rPr lang="en-US" sz="2800" dirty="0"/>
              <a:t>Rights related to </a:t>
            </a:r>
            <a:r>
              <a:rPr lang="en-US" sz="2800" b="1" dirty="0">
                <a:solidFill>
                  <a:schemeClr val="bg1"/>
                </a:solidFill>
              </a:rPr>
              <a:t>automatic decision making</a:t>
            </a:r>
            <a:r>
              <a:rPr lang="en-US" sz="2800" dirty="0"/>
              <a:t>, including </a:t>
            </a:r>
            <a:r>
              <a:rPr lang="en-US" sz="2800" b="1" dirty="0">
                <a:solidFill>
                  <a:schemeClr val="bg1"/>
                </a:solidFill>
              </a:rPr>
              <a:t>profiling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FC1454-9C7F-4243-9DEA-029A486C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0A5E8-4DA1-45E9-BD89-BA4ED71B6D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38B6FD-552A-4539-942A-BCBA9861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135" y="1816746"/>
            <a:ext cx="3380447" cy="41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0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41CA5A-A6BA-4126-995C-09438441E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Two-factor authentication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2FA</a:t>
            </a:r>
            <a:r>
              <a:rPr lang="en-US" dirty="0"/>
              <a:t>) is an additional security layer</a:t>
            </a:r>
          </a:p>
          <a:p>
            <a:pPr lvl="1"/>
            <a:r>
              <a:rPr lang="en-US" dirty="0"/>
              <a:t>Also known as </a:t>
            </a:r>
            <a:r>
              <a:rPr lang="en-US" b="1" dirty="0">
                <a:solidFill>
                  <a:schemeClr val="bg1"/>
                </a:solidFill>
              </a:rPr>
              <a:t>Multi-factor Authentication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MFA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Fixes some vulnerabilities of a standard password-only approach</a:t>
            </a:r>
          </a:p>
          <a:p>
            <a:r>
              <a:rPr lang="en-US" dirty="0"/>
              <a:t>Some </a:t>
            </a:r>
            <a:r>
              <a:rPr lang="en-US" b="1" dirty="0">
                <a:solidFill>
                  <a:schemeClr val="bg1"/>
                </a:solidFill>
              </a:rPr>
              <a:t>two-factor authentication </a:t>
            </a:r>
            <a:r>
              <a:rPr lang="en-US" dirty="0"/>
              <a:t>types include</a:t>
            </a:r>
          </a:p>
          <a:p>
            <a:pPr lvl="1"/>
            <a:r>
              <a:rPr lang="en-US" dirty="0"/>
              <a:t>SMS, Email, Push-based, TOTP, U2F etc.</a:t>
            </a:r>
          </a:p>
          <a:p>
            <a:r>
              <a:rPr lang="en-US" b="1" dirty="0">
                <a:solidFill>
                  <a:schemeClr val="bg1"/>
                </a:solidFill>
              </a:rPr>
              <a:t>Two-factor authentication </a:t>
            </a:r>
            <a:r>
              <a:rPr lang="en-US" dirty="0"/>
              <a:t>is pretty common nowadays</a:t>
            </a:r>
          </a:p>
          <a:p>
            <a:pPr lvl="1"/>
            <a:r>
              <a:rPr lang="en-US" dirty="0"/>
              <a:t>Bank apps, Health platforms, Web Stores, Government apps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80AF7-CA76-4C5E-9049-779223C7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52C6-5517-41B3-B0AF-9792D22AFE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6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Security Fundamentals</a:t>
            </a:r>
          </a:p>
          <a:p>
            <a:pPr lvl="1"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What are the most important concepts?</a:t>
            </a:r>
          </a:p>
          <a:p>
            <a:pPr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Security attacks</a:t>
            </a:r>
          </a:p>
          <a:p>
            <a:pPr lvl="1"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SQL Injection, XSS, CSRF, Parameter Tampering</a:t>
            </a:r>
          </a:p>
          <a:p>
            <a:pPr lvl="1"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Other attacks</a:t>
            </a:r>
          </a:p>
          <a:p>
            <a:pPr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ASP.NET Core Identity</a:t>
            </a:r>
          </a:p>
          <a:p>
            <a:pPr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Types of Authentication &amp; Authorization</a:t>
            </a:r>
          </a:p>
          <a:p>
            <a:pPr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GDPR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6FAB4F-F304-45B2-8A5E-352F056E4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Security Breaches </a:t>
            </a:r>
            <a:r>
              <a:rPr lang="en-US" sz="3200" dirty="0"/>
              <a:t>often happen spontaneously</a:t>
            </a:r>
          </a:p>
          <a:p>
            <a:pPr lvl="1"/>
            <a:r>
              <a:rPr lang="en-US" sz="3000" dirty="0"/>
              <a:t>The vulnerability can be completely unintentional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Security Breaches </a:t>
            </a:r>
            <a:r>
              <a:rPr lang="en-US" sz="3200" dirty="0"/>
              <a:t>are the result of malicious attacks</a:t>
            </a:r>
          </a:p>
          <a:p>
            <a:pPr lvl="1"/>
            <a:r>
              <a:rPr lang="en-US" sz="3000" dirty="0"/>
              <a:t>These attacks may have many motives backing them</a:t>
            </a:r>
          </a:p>
          <a:p>
            <a:pPr lvl="1"/>
            <a:r>
              <a:rPr lang="en-US" sz="3000" dirty="0"/>
              <a:t>Challenge / Prestige, Curiosity, Vandalizing, Stealing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Security Breaches </a:t>
            </a:r>
            <a:r>
              <a:rPr lang="en-US" sz="3200" dirty="0"/>
              <a:t>can be completely discrete</a:t>
            </a:r>
          </a:p>
          <a:p>
            <a:pPr lvl="1"/>
            <a:r>
              <a:rPr lang="en-US" sz="3000" dirty="0"/>
              <a:t>Highly-experienced attackers will not leave any trace</a:t>
            </a:r>
          </a:p>
          <a:p>
            <a:pPr lvl="1"/>
            <a:r>
              <a:rPr lang="en-US" sz="3000" dirty="0"/>
              <a:t>You will most likely realize you were attacked a lot later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5CBD6-1911-4E77-B6E1-8F30C263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A450B-D756-4798-87F3-6C9FE7251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E70CF6-A8EA-4321-9E80-5AADEB2F8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1281860"/>
            <a:ext cx="2246048" cy="2144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C2E2A3-AA72-43E0-B7EE-BCE4AA29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710" y="3512571"/>
            <a:ext cx="2652788" cy="247869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476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F27821-A4A2-429C-BEB4-B91A78E8D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54144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There is a wide range of known types of threats and attacks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There is an even wider range of </a:t>
            </a:r>
            <a:r>
              <a:rPr lang="en-US" sz="3000" b="1" dirty="0">
                <a:solidFill>
                  <a:schemeClr val="bg1"/>
                </a:solidFill>
              </a:rPr>
              <a:t>unknown</a:t>
            </a:r>
            <a:r>
              <a:rPr lang="en-US" sz="3000" dirty="0"/>
              <a:t> threats and attacks…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500C11-9FCB-4F93-98B7-088319ED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0D1D0-A435-4682-92F8-2DE27DF15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0D5CA-6529-4EC4-9A9C-9F2460613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64887"/>
              </p:ext>
            </p:extLst>
          </p:nvPr>
        </p:nvGraphicFramePr>
        <p:xfrm>
          <a:off x="288474" y="1812070"/>
          <a:ext cx="11615051" cy="384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343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8366708">
                  <a:extLst>
                    <a:ext uri="{9D8B030D-6E8A-4147-A177-3AD203B41FA5}">
                      <a16:colId xmlns:a16="http://schemas.microsoft.com/office/drawing/2014/main" val="71406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2"/>
                          </a:solidFill>
                        </a:rPr>
                        <a:t>Category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Threats / Attacks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473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Input 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Buffer overflow, cross-site scripting, SQL injection, canonicalization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8052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Parameter Tampering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Query string manipulation, form field manipulation, cookie manipulation,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HTTP header manipulation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869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Session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Session hijacking, session replay, man-in-the-middle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4473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Cryptography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Poor key generation or key management, weak or custom encryption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73007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Sensitive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Access sensitive code or data in storage, network eavesdropping, code/data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tampering,</a:t>
                      </a:r>
                      <a:r>
                        <a:rPr lang="en-US" sz="2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Admin password in exceptions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Exception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 disclosure, denial of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2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9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FAD76C-A732-4825-84AF-BA65DC58F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196125"/>
            <a:ext cx="1181809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Some of the best actions a developer can take to secure an app</a:t>
            </a:r>
          </a:p>
          <a:p>
            <a:pPr lvl="1"/>
            <a:r>
              <a:rPr lang="en-US" sz="3000" dirty="0"/>
              <a:t>Maximum </a:t>
            </a:r>
            <a:r>
              <a:rPr lang="en-US" sz="3000" b="1" dirty="0">
                <a:solidFill>
                  <a:schemeClr val="bg1"/>
                </a:solidFill>
              </a:rPr>
              <a:t>Simplicity</a:t>
            </a:r>
          </a:p>
          <a:p>
            <a:pPr lvl="1"/>
            <a:r>
              <a:rPr lang="en-US" sz="3000" dirty="0"/>
              <a:t>Securing the </a:t>
            </a:r>
            <a:r>
              <a:rPr lang="en-US" sz="3000" b="1" dirty="0">
                <a:solidFill>
                  <a:schemeClr val="bg1"/>
                </a:solidFill>
              </a:rPr>
              <a:t>Weakest Link</a:t>
            </a:r>
          </a:p>
          <a:p>
            <a:pPr lvl="1"/>
            <a:r>
              <a:rPr lang="en-US" sz="3000" dirty="0"/>
              <a:t>Limiting the </a:t>
            </a:r>
            <a:r>
              <a:rPr lang="en-US" sz="3000" b="1" dirty="0">
                <a:solidFill>
                  <a:schemeClr val="bg1"/>
                </a:solidFill>
              </a:rPr>
              <a:t>Publicly Available Resources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Incorrect</a:t>
            </a:r>
            <a:r>
              <a:rPr lang="en-US" sz="3000" dirty="0"/>
              <a:t> until proven Correct</a:t>
            </a:r>
          </a:p>
          <a:p>
            <a:pPr lvl="1"/>
            <a:r>
              <a:rPr lang="en-US" sz="3000" dirty="0"/>
              <a:t>The “</a:t>
            </a:r>
            <a:r>
              <a:rPr lang="en-US" sz="3000" b="1" dirty="0">
                <a:solidFill>
                  <a:schemeClr val="bg1"/>
                </a:solidFill>
              </a:rPr>
              <a:t>Weakest Privilege</a:t>
            </a:r>
            <a:r>
              <a:rPr lang="en-US" sz="3000" dirty="0"/>
              <a:t>” Principal</a:t>
            </a:r>
          </a:p>
          <a:p>
            <a:pPr lvl="1"/>
            <a:r>
              <a:rPr lang="en-US" sz="3000" dirty="0"/>
              <a:t>Security in </a:t>
            </a:r>
            <a:r>
              <a:rPr lang="en-US" sz="3000" b="1" dirty="0">
                <a:solidFill>
                  <a:schemeClr val="bg1"/>
                </a:solidFill>
              </a:rPr>
              <a:t>Errors</a:t>
            </a:r>
          </a:p>
          <a:p>
            <a:pPr lvl="1"/>
            <a:r>
              <a:rPr lang="en-US" sz="3000" dirty="0"/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Constant defense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78C6C4-C51D-4336-B527-FD873271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8C4CC-6FCD-4823-9112-CBB3E50EA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5876B-4056-4F3F-962D-1B5E43722BEF}"/>
              </a:ext>
            </a:extLst>
          </p:cNvPr>
          <p:cNvGrpSpPr/>
          <p:nvPr/>
        </p:nvGrpSpPr>
        <p:grpSpPr>
          <a:xfrm>
            <a:off x="7768570" y="1817429"/>
            <a:ext cx="4317922" cy="3815860"/>
            <a:chOff x="8227265" y="2398834"/>
            <a:chExt cx="3889431" cy="35535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1F6A0AA-41A0-47D7-9B11-C95B057943B3}"/>
                </a:ext>
              </a:extLst>
            </p:cNvPr>
            <p:cNvGrpSpPr/>
            <p:nvPr/>
          </p:nvGrpSpPr>
          <p:grpSpPr>
            <a:xfrm>
              <a:off x="8227265" y="2398834"/>
              <a:ext cx="3889431" cy="3553556"/>
              <a:chOff x="8227265" y="2398834"/>
              <a:chExt cx="3889431" cy="35535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20B0442-2192-431C-B96A-7541E3316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416">
                <a:off x="10339158" y="3270737"/>
                <a:ext cx="1777538" cy="1414624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54ED78A-149B-4040-8227-35B091A079F2}"/>
                  </a:ext>
                </a:extLst>
              </p:cNvPr>
              <p:cNvGrpSpPr/>
              <p:nvPr/>
            </p:nvGrpSpPr>
            <p:grpSpPr>
              <a:xfrm>
                <a:off x="8227265" y="2398834"/>
                <a:ext cx="3668727" cy="3553556"/>
                <a:chOff x="8227264" y="2398834"/>
                <a:chExt cx="3713556" cy="3553556"/>
              </a:xfrm>
            </p:grpSpPr>
            <p:pic>
              <p:nvPicPr>
                <p:cNvPr id="8" name="Graphic 7" descr="Man">
                  <a:extLst>
                    <a:ext uri="{FF2B5EF4-FFF2-40B4-BE49-F238E27FC236}">
                      <a16:creationId xmlns:a16="http://schemas.microsoft.com/office/drawing/2014/main" id="{2E937178-0A01-47C9-BF56-66228FD10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7264" y="2398834"/>
                  <a:ext cx="3553556" cy="3553556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045DBB0-C9D5-400A-AE8D-654919C45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27880">
                  <a:off x="8471068" y="3595728"/>
                  <a:ext cx="1609282" cy="1609282"/>
                </a:xfrm>
                <a:prstGeom prst="rect">
                  <a:avLst/>
                </a:prstGeom>
              </p:spPr>
            </p:pic>
            <p:pic>
              <p:nvPicPr>
                <p:cNvPr id="14" name="Graphic 13" descr="Lock">
                  <a:extLst>
                    <a:ext uri="{FF2B5EF4-FFF2-40B4-BE49-F238E27FC236}">
                      <a16:creationId xmlns:a16="http://schemas.microsoft.com/office/drawing/2014/main" id="{7ABC87D2-8119-4080-9982-641D0C263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21062043">
                  <a:off x="8793835" y="38623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Graphic 15" descr="Glasses">
                  <a:extLst>
                    <a:ext uri="{FF2B5EF4-FFF2-40B4-BE49-F238E27FC236}">
                      <a16:creationId xmlns:a16="http://schemas.microsoft.com/office/drawing/2014/main" id="{191B7580-C3D7-48D2-9EA7-EE7707729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6452" y="2439658"/>
                  <a:ext cx="635242" cy="63524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Atom">
                  <a:extLst>
                    <a:ext uri="{FF2B5EF4-FFF2-40B4-BE49-F238E27FC236}">
                      <a16:creationId xmlns:a16="http://schemas.microsoft.com/office/drawing/2014/main" id="{A4F1240F-C60D-4BDB-842D-65EA71BFD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0904889" y="3892728"/>
                  <a:ext cx="326987" cy="326987"/>
                </a:xfrm>
                <a:prstGeom prst="rect">
                  <a:avLst/>
                </a:prstGeom>
              </p:spPr>
            </p:pic>
            <p:pic>
              <p:nvPicPr>
                <p:cNvPr id="19" name="Graphic 18" descr="Atom">
                  <a:extLst>
                    <a:ext uri="{FF2B5EF4-FFF2-40B4-BE49-F238E27FC236}">
                      <a16:creationId xmlns:a16="http://schemas.microsoft.com/office/drawing/2014/main" id="{68A8379F-CDB4-4B92-B9B2-674CBBE8C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078188" y="3750308"/>
                  <a:ext cx="326987" cy="326987"/>
                </a:xfrm>
                <a:prstGeom prst="rect">
                  <a:avLst/>
                </a:prstGeom>
              </p:spPr>
            </p:pic>
            <p:pic>
              <p:nvPicPr>
                <p:cNvPr id="20" name="Graphic 19" descr="Atom">
                  <a:extLst>
                    <a:ext uri="{FF2B5EF4-FFF2-40B4-BE49-F238E27FC236}">
                      <a16:creationId xmlns:a16="http://schemas.microsoft.com/office/drawing/2014/main" id="{8F342C15-DEEB-41DF-8D31-971D4E275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248379" y="3570564"/>
                  <a:ext cx="358020" cy="35802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Atom">
                  <a:extLst>
                    <a:ext uri="{FF2B5EF4-FFF2-40B4-BE49-F238E27FC236}">
                      <a16:creationId xmlns:a16="http://schemas.microsoft.com/office/drawing/2014/main" id="{0DEBCEE1-D1B1-4640-88E3-548009BA4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419998" y="3400256"/>
                  <a:ext cx="388922" cy="388922"/>
                </a:xfrm>
                <a:prstGeom prst="rect">
                  <a:avLst/>
                </a:prstGeom>
              </p:spPr>
            </p:pic>
            <p:pic>
              <p:nvPicPr>
                <p:cNvPr id="22" name="Graphic 21" descr="Atom">
                  <a:extLst>
                    <a:ext uri="{FF2B5EF4-FFF2-40B4-BE49-F238E27FC236}">
                      <a16:creationId xmlns:a16="http://schemas.microsoft.com/office/drawing/2014/main" id="{2FD3C23E-E3ED-4368-89B4-6DE335407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613833" y="3283738"/>
                  <a:ext cx="326987" cy="326987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30289-2AF9-440C-AE4D-C41C6468C57A}"/>
                </a:ext>
              </a:extLst>
            </p:cNvPr>
            <p:cNvSpPr txBox="1"/>
            <p:nvPr/>
          </p:nvSpPr>
          <p:spPr>
            <a:xfrm>
              <a:off x="9618040" y="3351275"/>
              <a:ext cx="850407" cy="56252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Dev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1AF17D-540F-4878-B7BE-D5275A19C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98" y="5143580"/>
            <a:ext cx="6263226" cy="12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6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AC7D2-EAE7-426E-82F0-18C06D900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504925"/>
            <a:ext cx="10961783" cy="768084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6C72-1351-4922-8BC7-16F9C0A1BD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5C004-BAB5-4050-86A7-1F8326FD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66" y="584991"/>
            <a:ext cx="6074665" cy="4555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548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8025</TotalTime>
  <Words>2937</Words>
  <Application>Microsoft Office PowerPoint</Application>
  <PresentationFormat>Widescreen</PresentationFormat>
  <Paragraphs>612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Security &amp; Identity</vt:lpstr>
      <vt:lpstr>Table of Contents</vt:lpstr>
      <vt:lpstr>Have a Question?</vt:lpstr>
      <vt:lpstr>PowerPoint Presentation</vt:lpstr>
      <vt:lpstr>Security Fundamentals</vt:lpstr>
      <vt:lpstr>Security Fundamentals</vt:lpstr>
      <vt:lpstr>Security Fundamentals</vt:lpstr>
      <vt:lpstr>Security Fundamentals</vt:lpstr>
      <vt:lpstr>PowerPoint Presentation</vt:lpstr>
      <vt:lpstr>SQL Injection</vt:lpstr>
      <vt:lpstr>SQL Injection</vt:lpstr>
      <vt:lpstr>PowerPoint Presentation</vt:lpstr>
      <vt:lpstr>XSS</vt:lpstr>
      <vt:lpstr>XSS</vt:lpstr>
      <vt:lpstr>XSS</vt:lpstr>
      <vt:lpstr>XSS</vt:lpstr>
      <vt:lpstr>XSS</vt:lpstr>
      <vt:lpstr>PowerPoint Presentation</vt:lpstr>
      <vt:lpstr>Cross-Site Request Forgery</vt:lpstr>
      <vt:lpstr>Cross-Site Request Forgery</vt:lpstr>
      <vt:lpstr>Cross-Site Request Forgery</vt:lpstr>
      <vt:lpstr>Cross-Site Request Forgery</vt:lpstr>
      <vt:lpstr>PowerPoint Presentation</vt:lpstr>
      <vt:lpstr>Parameter Tampering</vt:lpstr>
      <vt:lpstr>Other Security Threats</vt:lpstr>
      <vt:lpstr>PowerPoint Presentation</vt:lpstr>
      <vt:lpstr>PowerPoint Presentation</vt:lpstr>
      <vt:lpstr>Authentication vs. Authorization</vt:lpstr>
      <vt:lpstr>PowerPoint Presentation</vt:lpstr>
      <vt:lpstr>ASP.NET Identity</vt:lpstr>
      <vt:lpstr>ASP.NET Core Identity</vt:lpstr>
      <vt:lpstr>ASP.NET Identity System Setup</vt:lpstr>
      <vt:lpstr>ASP.NET Core Project Template Authentication (3)</vt:lpstr>
      <vt:lpstr>ASP.NET Core Project Template Authentication</vt:lpstr>
      <vt:lpstr>User Registration</vt:lpstr>
      <vt:lpstr>User Login / Logout</vt:lpstr>
      <vt:lpstr>ASP.NET Authorization</vt:lpstr>
      <vt:lpstr>Check the Currently Logged-In User</vt:lpstr>
      <vt:lpstr>Add User to a Role</vt:lpstr>
      <vt:lpstr>Require Logged-In User in Certain Role</vt:lpstr>
      <vt:lpstr>Check the Currently Logged-In User's Role</vt:lpstr>
      <vt:lpstr>ASP.NET Core User Manager</vt:lpstr>
      <vt:lpstr>Claims</vt:lpstr>
      <vt:lpstr>Claims</vt:lpstr>
      <vt:lpstr>Claims</vt:lpstr>
      <vt:lpstr>PowerPoint Presentation</vt:lpstr>
      <vt:lpstr>Scaffolding ASP.NET Core Identity</vt:lpstr>
      <vt:lpstr>PowerPoint Presentation</vt:lpstr>
      <vt:lpstr>Extending ASP.NET Core Identity</vt:lpstr>
      <vt:lpstr>PowerPoint Presentation</vt:lpstr>
      <vt:lpstr>Gaining Full Identity Control</vt:lpstr>
      <vt:lpstr>Gaining Full Identity Control</vt:lpstr>
      <vt:lpstr>Authentication &amp; Authorization Types</vt:lpstr>
      <vt:lpstr>GDPR</vt:lpstr>
      <vt:lpstr>GDPR</vt:lpstr>
      <vt:lpstr>Multi-Factor Authentication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3246</cp:revision>
  <dcterms:created xsi:type="dcterms:W3CDTF">2018-05-23T13:08:44Z</dcterms:created>
  <dcterms:modified xsi:type="dcterms:W3CDTF">2018-11-20T15:58:10Z</dcterms:modified>
</cp:coreProperties>
</file>